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notesMasterIdLst>
    <p:notesMasterId r:id="rId41"/>
  </p:notesMasterIdLst>
  <p:sldIdLst>
    <p:sldId id="256" r:id="rId2"/>
    <p:sldId id="258" r:id="rId3"/>
    <p:sldId id="259" r:id="rId4"/>
    <p:sldId id="301" r:id="rId5"/>
    <p:sldId id="287" r:id="rId6"/>
    <p:sldId id="288" r:id="rId7"/>
    <p:sldId id="260" r:id="rId8"/>
    <p:sldId id="293" r:id="rId9"/>
    <p:sldId id="294" r:id="rId10"/>
    <p:sldId id="290" r:id="rId11"/>
    <p:sldId id="296" r:id="rId12"/>
    <p:sldId id="300" r:id="rId13"/>
    <p:sldId id="292" r:id="rId14"/>
    <p:sldId id="289" r:id="rId15"/>
    <p:sldId id="295" r:id="rId16"/>
    <p:sldId id="291" r:id="rId17"/>
    <p:sldId id="299" r:id="rId18"/>
    <p:sldId id="261" r:id="rId19"/>
    <p:sldId id="262" r:id="rId20"/>
    <p:sldId id="263" r:id="rId21"/>
    <p:sldId id="264" r:id="rId22"/>
    <p:sldId id="297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86" r:id="rId31"/>
    <p:sldId id="285" r:id="rId32"/>
    <p:sldId id="284" r:id="rId33"/>
    <p:sldId id="302" r:id="rId34"/>
    <p:sldId id="303" r:id="rId35"/>
    <p:sldId id="273" r:id="rId36"/>
    <p:sldId id="277" r:id="rId37"/>
    <p:sldId id="281" r:id="rId38"/>
    <p:sldId id="282" r:id="rId39"/>
    <p:sldId id="283" r:id="rId40"/>
  </p:sldIdLst>
  <p:sldSz cx="9144000" cy="6858000" type="screen4x3"/>
  <p:notesSz cx="6858000" cy="9144000"/>
  <p:embeddedFontLst>
    <p:embeddedFont>
      <p:font typeface="Calibri" pitchFamily="34" charset="0"/>
      <p:regular r:id="rId42"/>
      <p:bold r:id="rId43"/>
      <p:italic r:id="rId44"/>
      <p:boldItalic r:id="rId45"/>
    </p:embeddedFont>
    <p:embeddedFont>
      <p:font typeface="Wingdings 2" pitchFamily="18" charset="2"/>
      <p:regular r:id="rId46"/>
    </p:embeddedFont>
    <p:embeddedFont>
      <p:font typeface="Wingdings 3" pitchFamily="18" charset="2"/>
      <p:regular r:id="rId47"/>
    </p:embeddedFont>
  </p:embeddedFontLst>
  <p:defaultTextStyle>
    <a:defPPr>
      <a:defRPr lang="pl-P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7544" autoAdjust="0"/>
    <p:restoredTop sz="86420" autoAdjust="0"/>
  </p:normalViewPr>
  <p:slideViewPr>
    <p:cSldViewPr>
      <p:cViewPr varScale="1">
        <p:scale>
          <a:sx n="61" d="100"/>
          <a:sy n="61" d="100"/>
        </p:scale>
        <p:origin x="-72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12245F7-584C-4C4E-B182-C5FD2E58AED9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80EFFC0-1004-4910-927E-B4D69F72FE0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9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l-PL" smtClean="0"/>
          </a:p>
        </p:txBody>
      </p:sp>
      <p:sp>
        <p:nvSpPr>
          <p:cNvPr id="29700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B5EC35-2237-4557-99BC-4E451FACA8C2}" type="slidenum">
              <a:rPr lang="pl-PL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pl-PL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ymbol zastępczy obrazu slajdu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Symbol zastępczy notatek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pl-PL" smtClean="0"/>
          </a:p>
        </p:txBody>
      </p:sp>
      <p:sp>
        <p:nvSpPr>
          <p:cNvPr id="30724" name="Symbol zastępczy numeru slajdu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5C7ED8-5361-417B-8F74-7C2EA8F6C8D2}" type="slidenum">
              <a:rPr lang="pl-PL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pl-P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lIns="45720" tIns="0" rIns="45720" bIns="0" anchor="b">
            <a:scene3d>
              <a:camera prst="orthographicFront"/>
              <a:lightRig rig="soft" dir="t">
                <a:rot lat="0" lon="0" rev="17220000"/>
              </a:lightRig>
            </a:scene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9" name="Podtytuł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pl-PL" smtClean="0"/>
              <a:t>Kliknij, aby edytować styl wzorca podtytułu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71EA3-2C7C-4555-A375-E9757AEC1AA9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BEC1AC-03FC-4663-BDF4-0097CCD73EFE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F660C0-031D-4684-801E-630531077C66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B0DA4B-F67F-48F9-AB04-E8976A71C76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931650-FA2C-4687-8ECD-838DC9451AA1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BA292F-2645-49A2-8423-A4C73DEE8451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714F61-910B-4659-8D10-B45967429548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5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BA8931-138C-4437-BB33-2C032FABAB7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1E884-09DB-4456-B8D2-437627E54FB1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D8970-8B27-4F9D-BEDB-B045B5B8122D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512CE2-6454-4610-B3DA-224342A6BB9C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6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DEE51-3556-4388-ACC6-9E0EACE4CC38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zawartości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7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0A18D4-724D-4FE6-A083-03C5B5146AEB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8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9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5F8D5-FEDC-4A08-8261-92A16D404AD8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CF6557-B112-4223-96CB-33D41C99620B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4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5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6517C-AB43-4902-8A6C-497A7F5B2F90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11D01-A4B6-4D4E-856A-B31AFDB90878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4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AB3490-E887-4C4C-9E2D-E97F899C7CA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5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08A0AE-D93C-486E-BEDF-5AEF06F80344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6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88692-0875-4757-9A61-1CFEA5111655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indent="0">
              <a:buNone/>
              <a:defRPr sz="3200"/>
            </a:lvl1pPr>
          </a:lstStyle>
          <a:p>
            <a:pPr lvl="0"/>
            <a:r>
              <a:rPr lang="pl-PL" noProof="0" smtClean="0"/>
              <a:t>Kliknij ikonę, aby dodać obraz</a:t>
            </a:r>
            <a:endParaRPr lang="en-US" noProof="0" dirty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rIns="45720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72B6C-7FCA-42B9-941E-110D886387CD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6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D4D301-8048-461A-8132-3A9E577CF626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  <p:transition advClick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prstClr val="black"/>
              <a:schemeClr val="accent4">
                <a:tint val="45000"/>
                <a:satMod val="400000"/>
              </a:schemeClr>
            </a:duotone>
            <a:lum bright="-29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ymbol zastępczy tytułu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lang="pl-PL" smtClean="0"/>
              <a:t>Kliknij, aby edytować styl</a:t>
            </a:r>
            <a:endParaRPr lang="en-US"/>
          </a:p>
        </p:txBody>
      </p:sp>
      <p:sp>
        <p:nvSpPr>
          <p:cNvPr id="1027" name="Symbol zastępczy tekstu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70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smtClean="0"/>
          </a:p>
        </p:txBody>
      </p:sp>
      <p:sp>
        <p:nvSpPr>
          <p:cNvPr id="14" name="Symbol zastępczy daty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2320C2D-8AD1-4F5F-B1F7-DE351EFF10DA}" type="datetimeFigureOut">
              <a:rPr lang="pl-PL"/>
              <a:pPr>
                <a:defRPr/>
              </a:pPr>
              <a:t>08.06.2008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23" name="Symbol zastępczy numeru slajdu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shade val="5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1448BB4-150B-4995-9535-A5F07488F39B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9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ransition advClick="0"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100" b="1" kern="120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100" b="1">
          <a:solidFill>
            <a:schemeClr val="tx1"/>
          </a:solidFill>
          <a:latin typeface="Lithos Pro Regular" pitchFamily="82" charset="0"/>
        </a:defRPr>
      </a:lvl9pPr>
    </p:titleStyle>
    <p:bodyStyle>
      <a:lvl1pPr marL="547688" indent="-411163" algn="l" rtl="0" eaLnBrk="0" fontAlgn="base" hangingPunct="0">
        <a:spcBef>
          <a:spcPct val="20000"/>
        </a:spcBef>
        <a:spcAft>
          <a:spcPct val="0"/>
        </a:spcAft>
        <a:buClr>
          <a:srgbClr val="F9F9F9"/>
        </a:buClr>
        <a:buSzPct val="65000"/>
        <a:buFont typeface="Wingdings 2" pitchFamily="18" charset="2"/>
        <a:buChar char="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363" indent="-282575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Font typeface="Wingdings 2" pitchFamily="18" charset="2"/>
        <a:buChar char="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475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95000"/>
        <a:buFont typeface="Wingdings" pitchFamily="2" charset="2"/>
        <a:buChar char="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2550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Wingdings 3" pitchFamily="18" charset="2"/>
        <a:buChar char="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638" indent="-18256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 2" pitchFamily="18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audio" Target="file:///E:\MARTIN\Szkola\MP3\UTK\Hip%20Hop%20Regae%20-%20Bomfunk%20Mc's.mp3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8.wav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9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0.wav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1.wav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2.wav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3.wav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4.wav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5.wav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0.png"/><Relationship Id="rId1" Type="http://schemas.openxmlformats.org/officeDocument/2006/relationships/audio" Target="../media/audio16.wav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slide" Target="slide2.xml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29.jpe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7.wav"/><Relationship Id="rId6" Type="http://schemas.openxmlformats.org/officeDocument/2006/relationships/image" Target="../media/image41.jpeg"/><Relationship Id="rId11" Type="http://schemas.openxmlformats.org/officeDocument/2006/relationships/slide" Target="slide2.xml"/><Relationship Id="rId5" Type="http://schemas.openxmlformats.org/officeDocument/2006/relationships/image" Target="../media/image35.jpeg"/><Relationship Id="rId10" Type="http://schemas.openxmlformats.org/officeDocument/2006/relationships/image" Target="../media/image45.jpeg"/><Relationship Id="rId4" Type="http://schemas.openxmlformats.org/officeDocument/2006/relationships/image" Target="../media/image37.jpeg"/><Relationship Id="rId9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.wav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8.wav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19.wav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0.wav"/><Relationship Id="rId5" Type="http://schemas.openxmlformats.org/officeDocument/2006/relationships/image" Target="../media/image51.png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1.wav"/><Relationship Id="rId6" Type="http://schemas.openxmlformats.org/officeDocument/2006/relationships/image" Target="../media/image54.png"/><Relationship Id="rId5" Type="http://schemas.openxmlformats.org/officeDocument/2006/relationships/slide" Target="slide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2.wav"/><Relationship Id="rId6" Type="http://schemas.openxmlformats.org/officeDocument/2006/relationships/image" Target="../media/image57.png"/><Relationship Id="rId5" Type="http://schemas.openxmlformats.org/officeDocument/2006/relationships/image" Target="../media/image56.gif"/><Relationship Id="rId4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3.wav"/><Relationship Id="rId6" Type="http://schemas.openxmlformats.org/officeDocument/2006/relationships/image" Target="../media/image60.png"/><Relationship Id="rId5" Type="http://schemas.openxmlformats.org/officeDocument/2006/relationships/slide" Target="slide2.xml"/><Relationship Id="rId4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4.wav"/><Relationship Id="rId6" Type="http://schemas.openxmlformats.org/officeDocument/2006/relationships/image" Target="../media/image63.png"/><Relationship Id="rId5" Type="http://schemas.openxmlformats.org/officeDocument/2006/relationships/slide" Target="slide2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5.wav"/><Relationship Id="rId5" Type="http://schemas.openxmlformats.org/officeDocument/2006/relationships/image" Target="../media/image65.png"/><Relationship Id="rId4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6.wav"/><Relationship Id="rId5" Type="http://schemas.openxmlformats.org/officeDocument/2006/relationships/image" Target="../media/image66.png"/><Relationship Id="rId4" Type="http://schemas.openxmlformats.org/officeDocument/2006/relationships/slide" Target="slid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8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7.wav"/><Relationship Id="rId5" Type="http://schemas.openxmlformats.org/officeDocument/2006/relationships/image" Target="../media/image67.png"/><Relationship Id="rId4" Type="http://schemas.openxmlformats.org/officeDocument/2006/relationships/slide" Target="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.wav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8.jpeg"/><Relationship Id="rId7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8.wav"/><Relationship Id="rId6" Type="http://schemas.openxmlformats.org/officeDocument/2006/relationships/slide" Target="slide32.xml"/><Relationship Id="rId5" Type="http://schemas.openxmlformats.org/officeDocument/2006/relationships/slide" Target="slide31.xml"/><Relationship Id="rId4" Type="http://schemas.openxmlformats.org/officeDocument/2006/relationships/image" Target="../media/image69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29.wav"/><Relationship Id="rId5" Type="http://schemas.openxmlformats.org/officeDocument/2006/relationships/image" Target="../media/image71.png"/><Relationship Id="rId4" Type="http://schemas.openxmlformats.org/officeDocument/2006/relationships/slide" Target="slid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0.wav"/><Relationship Id="rId5" Type="http://schemas.openxmlformats.org/officeDocument/2006/relationships/image" Target="../media/image72.png"/><Relationship Id="rId4" Type="http://schemas.openxmlformats.org/officeDocument/2006/relationships/slide" Target="slid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1.wav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2.wav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3.wav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4.wav"/><Relationship Id="rId6" Type="http://schemas.openxmlformats.org/officeDocument/2006/relationships/image" Target="../media/image80.png"/><Relationship Id="rId5" Type="http://schemas.openxmlformats.org/officeDocument/2006/relationships/slide" Target="slide2.xml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5.wav"/><Relationship Id="rId5" Type="http://schemas.openxmlformats.org/officeDocument/2006/relationships/image" Target="../media/image82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l.wikipedia.org/wiki/Karta_graficzna" TargetMode="External"/><Relationship Id="rId7" Type="http://schemas.openxmlformats.org/officeDocument/2006/relationships/image" Target="../media/image83.pn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6.wav"/><Relationship Id="rId6" Type="http://schemas.openxmlformats.org/officeDocument/2006/relationships/slide" Target="slide2.xml"/><Relationship Id="rId5" Type="http://schemas.openxmlformats.org/officeDocument/2006/relationships/hyperlink" Target="http://images.google.com/" TargetMode="External"/><Relationship Id="rId4" Type="http://schemas.openxmlformats.org/officeDocument/2006/relationships/hyperlink" Target="http://www.google.pl/search?hl=pl&amp;q=karta+graficzna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37.wav"/><Relationship Id="rId4" Type="http://schemas.openxmlformats.org/officeDocument/2006/relationships/image" Target="../media/image8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4.wav"/><Relationship Id="rId5" Type="http://schemas.openxmlformats.org/officeDocument/2006/relationships/image" Target="../media/image7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MARTIN\Szkola\MP3\UTK\Karty%20graficzne\jobraz.avi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MARTIN\Szkola\MP3\UTK\Karty%20graficzne\igraf.avi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5.wav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6.wav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slideLayout" Target="../slideLayouts/slideLayout7.xml"/><Relationship Id="rId1" Type="http://schemas.openxmlformats.org/officeDocument/2006/relationships/audio" Target="../media/audio7.wav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4"/>
          <p:cNvSpPr txBox="1">
            <a:spLocks/>
          </p:cNvSpPr>
          <p:nvPr/>
        </p:nvSpPr>
        <p:spPr>
          <a:xfrm>
            <a:off x="2214546" y="3786190"/>
            <a:ext cx="4786346" cy="1857388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softEdge rad="31750"/>
          </a:effectLst>
          <a:scene3d>
            <a:camera prst="perspectiveFront" fov="0">
              <a:rot lat="20097681" lon="1522425" rev="20926156"/>
            </a:camera>
            <a:lightRig rig="freezing" dir="tl">
              <a:rot lat="0" lon="0" rev="2700000"/>
            </a:lightRig>
          </a:scene3d>
          <a:sp3d prstMaterial="clear">
            <a:bevelT w="88900" h="88900"/>
            <a:bevelB w="88900" h="889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270000" tIns="270000" rIns="270000" bIns="270000" anchor="ctr">
            <a:normAutofit fontScale="62500" lnSpcReduction="20000"/>
            <a:scene3d>
              <a:camera prst="orthographicFront"/>
              <a:lightRig rig="freezing" dir="t">
                <a:rot lat="0" lon="0" rev="2700000"/>
              </a:lightRig>
            </a:scene3d>
            <a:sp3d prstMaterial="dkEdge">
              <a:bevelT w="88900" h="88900" prst="angle"/>
              <a:bevelB w="88900" h="88900" prst="angle"/>
            </a:sp3d>
          </a:bodyPr>
          <a:lstStyle/>
          <a:p>
            <a:pPr marL="85725" algn="ctr" fontAlgn="auto">
              <a:spcAft>
                <a:spcPts val="0"/>
              </a:spcAft>
              <a:defRPr/>
            </a:pPr>
            <a:r>
              <a:rPr lang="pl-PL" sz="4800" b="1" cap="all" dirty="0">
                <a:ln w="6350">
                  <a:noFill/>
                </a:ln>
                <a:solidFill>
                  <a:schemeClr val="tx1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Pracę Wykonał</a:t>
            </a:r>
            <a:r>
              <a:rPr lang="pl-PL" sz="4800" b="1" cap="all" dirty="0" smtClean="0">
                <a:ln w="6350">
                  <a:noFill/>
                </a:ln>
                <a:solidFill>
                  <a:schemeClr val="tx1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:</a:t>
            </a:r>
          </a:p>
          <a:p>
            <a:pPr marL="85725" algn="ctr" fontAlgn="auto">
              <a:spcAft>
                <a:spcPts val="0"/>
              </a:spcAft>
              <a:defRPr/>
            </a:pPr>
            <a:endParaRPr lang="pl-PL" sz="4800" b="1" cap="all" dirty="0">
              <a:ln w="6350">
                <a:noFill/>
              </a:ln>
              <a:solidFill>
                <a:schemeClr val="tx1"/>
              </a:solidFill>
              <a:effectLst>
                <a:outerShdw blurRad="127000" dist="200000" dir="2700000" algn="tl" rotWithShape="0">
                  <a:srgbClr val="000000">
                    <a:alpha val="30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85725" algn="ctr" fontAlgn="auto">
              <a:spcAft>
                <a:spcPts val="0"/>
              </a:spcAft>
              <a:defRPr/>
            </a:pPr>
            <a:r>
              <a:rPr lang="pl-PL" sz="4800" b="1" cap="all" dirty="0">
                <a:ln w="6350">
                  <a:noFill/>
                </a:ln>
                <a:solidFill>
                  <a:schemeClr val="tx1"/>
                </a:soli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rPr>
              <a:t>Marcin Podraza</a:t>
            </a:r>
          </a:p>
        </p:txBody>
      </p:sp>
      <p:sp>
        <p:nvSpPr>
          <p:cNvPr id="7" name="Przycisk akcji: Do przodu lub Następny 6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7" name="Hip Hop Regae - Bomfunk Mc's.mp3">
            <a:hlinkClick r:id="" action="ppaction://media"/>
          </p:cNvPr>
          <p:cNvPicPr>
            <a:picLocks noRot="1" noChangeAspect="1"/>
          </p:cNvPicPr>
          <p:nvPr>
            <a:audioFile r:link="rId1"/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4244975" y="3101975"/>
            <a:ext cx="654050" cy="65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ytuł 7"/>
          <p:cNvSpPr>
            <a:spLocks noGrp="1"/>
          </p:cNvSpPr>
          <p:nvPr>
            <p:ph type="title" idx="4294967295"/>
          </p:nvPr>
        </p:nvSpPr>
        <p:spPr>
          <a:xfrm>
            <a:off x="0" y="1714488"/>
            <a:ext cx="9144000" cy="1143000"/>
          </a:xfrm>
          <a:scene3d>
            <a:camera prst="orthographicFront">
              <a:rot lat="20399999" lon="1800000" rev="20940000"/>
            </a:camera>
            <a:lightRig rig="freezing" dir="t">
              <a:rot lat="0" lon="0" rev="2700000"/>
            </a:lightRig>
          </a:scene3d>
          <a:sp3d extrusionH="50800" prstMaterial="matte">
            <a:bevelT w="88900" h="88900" prst="angle"/>
            <a:bevelB w="88900" h="88900" prst="angle"/>
          </a:sp3d>
        </p:spPr>
        <p:txBody>
          <a:bodyPr wrap="none" lIns="0" tIns="0" rIns="0" bIns="0">
            <a:noAutofit/>
            <a:scene3d>
              <a:camera prst="orthographicFront">
                <a:rot lat="0" lon="1800000" rev="0"/>
              </a:camera>
              <a:lightRig rig="soft" dir="t">
                <a:rot lat="0" lon="0" rev="168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Karty</a:t>
            </a:r>
            <a:br>
              <a:rPr lang="pl-PL" sz="6500" spc="150" dirty="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</a:br>
            <a:r>
              <a:rPr lang="pl-PL" sz="6500" spc="150" dirty="0" smtClean="0">
                <a:ln w="11430"/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Graficzne</a:t>
            </a:r>
            <a:endParaRPr lang="pl-PL" sz="6500" spc="150" dirty="0">
              <a:ln w="11430"/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  <a:ea typeface="+mn-ea"/>
              <a:cs typeface="+mn-cs"/>
            </a:endParaRPr>
          </a:p>
        </p:txBody>
      </p:sp>
      <p:pic>
        <p:nvPicPr>
          <p:cNvPr id="9" name="Slajd 1.wav">
            <a:hlinkClick r:id="" action="ppaction://media"/>
          </p:cNvPr>
          <p:cNvPicPr>
            <a:picLocks noRot="1" noChangeAspect="1"/>
          </p:cNvPicPr>
          <p:nvPr>
            <a:wavAudioFile r:embed="rId2" name="Slajd 1.wav"/>
          </p:nvPr>
        </p:nvPicPr>
        <p:blipFill>
          <a:blip r:embed="rId6"/>
          <a:stretch>
            <a:fillRect/>
          </a:stretch>
        </p:blipFill>
        <p:spPr>
          <a:xfrm>
            <a:off x="4429124" y="571501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25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5000" numSld="999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 uiExpand="1" build="p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Złącza </a:t>
            </a:r>
            <a:r>
              <a:rPr lang="pl-PL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DVI na karcie graficznej</a:t>
            </a:r>
            <a:endParaRPr lang="pl-PL" sz="32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478634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endParaRPr lang="pl-PL" sz="6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5" name="Obraz 14" descr="karta dv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43" y="1428736"/>
            <a:ext cx="5905515" cy="4429136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2" name="Slajd 10.wav">
            <a:hlinkClick r:id="" action="ppaction://media"/>
          </p:cNvPr>
          <p:cNvPicPr>
            <a:picLocks noRot="1" noChangeAspect="1"/>
          </p:cNvPicPr>
          <p:nvPr>
            <a:wavAudioFile r:embed="rId1" name="Slajd 10.wav"/>
          </p:nvPr>
        </p:nvPicPr>
        <p:blipFill>
          <a:blip r:embed="rId5"/>
          <a:stretch>
            <a:fillRect/>
          </a:stretch>
        </p:blipFill>
        <p:spPr>
          <a:xfrm>
            <a:off x="4429124" y="6357958"/>
            <a:ext cx="304800" cy="304800"/>
          </a:xfrm>
          <a:prstGeom prst="rect">
            <a:avLst/>
          </a:prstGeom>
        </p:spPr>
      </p:pic>
      <p:sp>
        <p:nvSpPr>
          <p:cNvPr id="24" name="Prostokąt 23"/>
          <p:cNvSpPr/>
          <p:nvPr/>
        </p:nvSpPr>
        <p:spPr bwMode="auto">
          <a:xfrm>
            <a:off x="3286116" y="3429000"/>
            <a:ext cx="2571768" cy="857256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effectLst>
            <a:glow rad="101600">
              <a:srgbClr val="FF0000">
                <a:alpha val="6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48000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25" name="Prostokąt 24"/>
          <p:cNvSpPr/>
          <p:nvPr/>
        </p:nvSpPr>
        <p:spPr bwMode="auto">
          <a:xfrm>
            <a:off x="5857884" y="3071810"/>
            <a:ext cx="1785950" cy="928694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effectLst>
            <a:glow rad="101600">
              <a:srgbClr val="FF0000">
                <a:alpha val="6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48000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cxnSp>
        <p:nvCxnSpPr>
          <p:cNvPr id="20" name="Łącznik prosty ze strzałką 19"/>
          <p:cNvCxnSpPr/>
          <p:nvPr/>
        </p:nvCxnSpPr>
        <p:spPr>
          <a:xfrm>
            <a:off x="3000364" y="785794"/>
            <a:ext cx="3786216" cy="2357457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Łącznik prosty ze strzałką 13"/>
          <p:cNvCxnSpPr/>
          <p:nvPr/>
        </p:nvCxnSpPr>
        <p:spPr>
          <a:xfrm rot="16200000" flipH="1">
            <a:off x="2250265" y="1535893"/>
            <a:ext cx="2714647" cy="1214448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Złącze </a:t>
            </a:r>
            <a:r>
              <a:rPr lang="pl-PL" sz="65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D-Sub</a:t>
            </a:r>
            <a:endParaRPr lang="pl-PL" sz="65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50783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t" anchorCtr="0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standardowe analogowe wyjście obrazu, którym łączymy kartę graficzną z monitorem CRT</a:t>
            </a: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8" name="Obraz 7" descr="378px-DSubminiatur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775" y="2643182"/>
            <a:ext cx="3600450" cy="3114675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9" name="Slajd 11.wav">
            <a:hlinkClick r:id="" action="ppaction://media"/>
          </p:cNvPr>
          <p:cNvPicPr>
            <a:picLocks noRot="1" noChangeAspect="1"/>
          </p:cNvPicPr>
          <p:nvPr>
            <a:wavAudioFile r:embed="rId1" name="Slajd 11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9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Złącze </a:t>
            </a:r>
            <a:r>
              <a:rPr lang="pl-PL" sz="32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D-Sub</a:t>
            </a:r>
            <a:r>
              <a:rPr lang="pl-PL" sz="32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na karcie graficznej</a:t>
            </a:r>
            <a:endParaRPr lang="pl-PL" sz="32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478634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endParaRPr lang="pl-PL" sz="6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Obraz 13" descr="karta d-su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638" y="1428736"/>
            <a:ext cx="6950724" cy="4500594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0" name="Slajd 12.wav">
            <a:hlinkClick r:id="" action="ppaction://media"/>
          </p:cNvPr>
          <p:cNvPicPr>
            <a:picLocks noRot="1" noChangeAspect="1"/>
          </p:cNvPicPr>
          <p:nvPr>
            <a:wavAudioFile r:embed="rId1" name="Slajd 12.wav"/>
          </p:nvPr>
        </p:nvPicPr>
        <p:blipFill>
          <a:blip r:embed="rId5"/>
          <a:stretch>
            <a:fillRect/>
          </a:stretch>
        </p:blipFill>
        <p:spPr>
          <a:xfrm>
            <a:off x="4429124" y="6286520"/>
            <a:ext cx="304800" cy="304800"/>
          </a:xfrm>
          <a:prstGeom prst="rect">
            <a:avLst/>
          </a:prstGeom>
        </p:spPr>
      </p:pic>
      <p:cxnSp>
        <p:nvCxnSpPr>
          <p:cNvPr id="15" name="Łącznik prosty ze strzałką 14"/>
          <p:cNvCxnSpPr/>
          <p:nvPr/>
        </p:nvCxnSpPr>
        <p:spPr>
          <a:xfrm rot="16200000" flipH="1">
            <a:off x="1178694" y="2536026"/>
            <a:ext cx="3714776" cy="214315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rostokąt 21"/>
          <p:cNvSpPr/>
          <p:nvPr/>
        </p:nvSpPr>
        <p:spPr bwMode="auto">
          <a:xfrm>
            <a:off x="2285984" y="4572008"/>
            <a:ext cx="1643074" cy="714380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effectLst>
            <a:glow rad="101600">
              <a:srgbClr val="FF0000">
                <a:alpha val="6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Złącza AGP i </a:t>
            </a:r>
            <a:r>
              <a:rPr lang="pl-PL" sz="44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PCI-Express</a:t>
            </a:r>
            <a:endParaRPr lang="pl-PL" sz="4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470898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60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Złącza te służą do wymiany danych pomiędzy  kartą graficzną a komputerem</a:t>
            </a:r>
            <a:endParaRPr lang="pl-PL" sz="60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7" name="Slajd 13.wav">
            <a:hlinkClick r:id="" action="ppaction://media"/>
          </p:cNvPr>
          <p:cNvPicPr>
            <a:picLocks noRot="1" noChangeAspect="1"/>
          </p:cNvPicPr>
          <p:nvPr>
            <a:wavAudioFile r:embed="rId1" name="Slajd 13.wav"/>
          </p:nvPr>
        </p:nvPicPr>
        <p:blipFill>
          <a:blip r:embed="rId4"/>
          <a:stretch>
            <a:fillRect/>
          </a:stretch>
        </p:blipFill>
        <p:spPr>
          <a:xfrm>
            <a:off x="4429124" y="614364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/>
          <p:cNvSpPr/>
          <p:nvPr/>
        </p:nvSpPr>
        <p:spPr bwMode="auto">
          <a:xfrm>
            <a:off x="4786314" y="1285860"/>
            <a:ext cx="3929090" cy="92869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4400" b="1" dirty="0" err="1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PCI-Express</a:t>
            </a:r>
            <a:endParaRPr lang="pl-PL" sz="44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5" name="Prostokąt 14"/>
          <p:cNvSpPr/>
          <p:nvPr/>
        </p:nvSpPr>
        <p:spPr bwMode="auto">
          <a:xfrm>
            <a:off x="4786314" y="2214554"/>
            <a:ext cx="3929090" cy="40719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81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lnSpc>
                <a:spcPct val="200000"/>
              </a:lnSpc>
              <a:buSzPct val="75000"/>
              <a:defRPr/>
            </a:pPr>
            <a:r>
              <a:rPr lang="pl-PL" sz="2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 </a:t>
            </a:r>
            <a:r>
              <a:rPr lang="pl-PL" sz="2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x1 – 250 MB/s</a:t>
            </a:r>
            <a:endParaRPr lang="pl-PL" sz="22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lnSpc>
                <a:spcPct val="200000"/>
              </a:lnSpc>
              <a:buSzPct val="75000"/>
              <a:defRPr/>
            </a:pPr>
            <a:r>
              <a:rPr lang="pl-PL" sz="2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 </a:t>
            </a:r>
            <a:r>
              <a:rPr lang="pl-PL" sz="2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x2 – 500 MB/s</a:t>
            </a:r>
            <a:endParaRPr lang="pl-PL" sz="22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lnSpc>
                <a:spcPct val="200000"/>
              </a:lnSpc>
              <a:buSzPct val="75000"/>
              <a:defRPr/>
            </a:pPr>
            <a:r>
              <a:rPr lang="pl-PL" sz="2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 </a:t>
            </a:r>
            <a:r>
              <a:rPr lang="pl-PL" sz="2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x4 – 1000 MB/s</a:t>
            </a:r>
            <a:endParaRPr lang="pl-PL" sz="22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lnSpc>
                <a:spcPct val="200000"/>
              </a:lnSpc>
              <a:buSzPct val="75000"/>
              <a:defRPr/>
            </a:pPr>
            <a:r>
              <a:rPr lang="pl-PL" sz="2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 </a:t>
            </a:r>
            <a:r>
              <a:rPr lang="pl-PL" sz="2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x8 – 2000 MB/s</a:t>
            </a:r>
            <a:endParaRPr lang="pl-PL" sz="22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lnSpc>
                <a:spcPct val="200000"/>
              </a:lnSpc>
              <a:buSzPct val="75000"/>
              <a:defRPr/>
            </a:pPr>
            <a:r>
              <a:rPr lang="pl-PL" sz="2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 </a:t>
            </a:r>
            <a:r>
              <a:rPr lang="pl-PL" sz="2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x16 – 4000 MB/s</a:t>
            </a:r>
          </a:p>
        </p:txBody>
      </p:sp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6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Podział złącz AGP i PCI-E oraz ich przepustowości</a:t>
            </a:r>
            <a:endParaRPr lang="pl-PL" sz="36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428596" y="1285860"/>
            <a:ext cx="3929090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54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</a:t>
            </a:r>
          </a:p>
        </p:txBody>
      </p:sp>
      <p:sp>
        <p:nvSpPr>
          <p:cNvPr id="14" name="Prostokąt 13"/>
          <p:cNvSpPr/>
          <p:nvPr/>
        </p:nvSpPr>
        <p:spPr bwMode="auto">
          <a:xfrm>
            <a:off x="428596" y="2214554"/>
            <a:ext cx="3929090" cy="40719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Autofit/>
            <a:sp3d extrusionH="57150">
              <a:bevelT w="38100" h="38100" prst="angle"/>
            </a:sp3d>
          </a:bodyPr>
          <a:lstStyle/>
          <a:p>
            <a:pPr algn="r">
              <a:lnSpc>
                <a:spcPct val="200000"/>
              </a:lnSpc>
              <a:buSzPct val="75000"/>
              <a:defRPr/>
            </a:pPr>
            <a:r>
              <a:rPr lang="pl-PL" sz="25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 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x1 – 266 MB/s</a:t>
            </a:r>
            <a:endParaRPr lang="pl-PL" sz="25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 algn="r">
              <a:lnSpc>
                <a:spcPct val="200000"/>
              </a:lnSpc>
              <a:buSzPct val="75000"/>
              <a:defRPr/>
            </a:pPr>
            <a:r>
              <a:rPr lang="pl-PL" sz="25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 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x2 – 533  MB/s</a:t>
            </a:r>
            <a:endParaRPr lang="pl-PL" sz="25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 algn="r">
              <a:lnSpc>
                <a:spcPct val="200000"/>
              </a:lnSpc>
              <a:buSzPct val="75000"/>
              <a:defRPr/>
            </a:pPr>
            <a:r>
              <a:rPr lang="pl-PL" sz="25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 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x4 – 1066 MB/s</a:t>
            </a:r>
            <a:endParaRPr lang="pl-PL" sz="25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 algn="r">
              <a:lnSpc>
                <a:spcPct val="200000"/>
              </a:lnSpc>
              <a:buSzPct val="75000"/>
              <a:defRPr/>
            </a:pPr>
            <a:r>
              <a:rPr lang="pl-PL" sz="25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 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x8 – 2132 MB/s</a:t>
            </a:r>
            <a:endParaRPr lang="pl-PL" sz="25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14.wav">
            <a:hlinkClick r:id="" action="ppaction://media"/>
          </p:cNvPr>
          <p:cNvPicPr>
            <a:picLocks noRot="1" noChangeAspect="1"/>
          </p:cNvPicPr>
          <p:nvPr>
            <a:wavAudioFile r:embed="rId1" name="Slajd 14.wav"/>
          </p:nvPr>
        </p:nvPicPr>
        <p:blipFill>
          <a:blip r:embed="rId4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Złącze AGP</a:t>
            </a:r>
            <a:endParaRPr lang="pl-PL" sz="65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478634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endParaRPr lang="pl-PL" sz="6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7" name="Obraz 6" descr="karta AGP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72" y="1500175"/>
            <a:ext cx="4016403" cy="2928958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Obraz 7" descr="płyta AGP bliżej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38" y="2907966"/>
            <a:ext cx="3929090" cy="2954676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Prostokąt 17"/>
          <p:cNvSpPr/>
          <p:nvPr/>
        </p:nvSpPr>
        <p:spPr bwMode="auto">
          <a:xfrm>
            <a:off x="785786" y="4929198"/>
            <a:ext cx="3214710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16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AGP na karcie graficznej</a:t>
            </a:r>
            <a:endParaRPr lang="pl-PL" sz="16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9" name="Prostokąt 18"/>
          <p:cNvSpPr/>
          <p:nvPr/>
        </p:nvSpPr>
        <p:spPr bwMode="auto">
          <a:xfrm>
            <a:off x="5214942" y="1643050"/>
            <a:ext cx="3214710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16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AGP na płycie głównej (gniazdo)</a:t>
            </a:r>
            <a:endParaRPr lang="pl-PL" sz="16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cxnSp>
        <p:nvCxnSpPr>
          <p:cNvPr id="23" name="Łącznik prosty ze strzałką 22"/>
          <p:cNvCxnSpPr/>
          <p:nvPr/>
        </p:nvCxnSpPr>
        <p:spPr>
          <a:xfrm rot="5400000">
            <a:off x="6215074" y="2786058"/>
            <a:ext cx="1357322" cy="214314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ze strzałką 14"/>
          <p:cNvCxnSpPr>
            <a:stCxn id="18" idx="0"/>
            <a:endCxn id="21" idx="2"/>
          </p:cNvCxnSpPr>
          <p:nvPr/>
        </p:nvCxnSpPr>
        <p:spPr>
          <a:xfrm rot="5400000" flipH="1" flipV="1">
            <a:off x="2375281" y="4232678"/>
            <a:ext cx="714380" cy="678661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rostokąt 20"/>
          <p:cNvSpPr/>
          <p:nvPr/>
        </p:nvSpPr>
        <p:spPr bwMode="auto">
          <a:xfrm>
            <a:off x="2214546" y="3786190"/>
            <a:ext cx="1714512" cy="428628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effectLst>
            <a:glow rad="101600">
              <a:srgbClr val="FF0000">
                <a:alpha val="6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 fontScale="62500" lnSpcReduction="20000"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26" name="Prostokąt 25"/>
          <p:cNvSpPr/>
          <p:nvPr/>
        </p:nvSpPr>
        <p:spPr bwMode="auto">
          <a:xfrm>
            <a:off x="4500562" y="3786190"/>
            <a:ext cx="4357718" cy="1000132"/>
          </a:xfrm>
          <a:prstGeom prst="rect">
            <a:avLst/>
          </a:prstGeom>
          <a:noFill/>
          <a:ln w="76200" cap="sq">
            <a:solidFill>
              <a:srgbClr val="0070C0"/>
            </a:solidFill>
            <a:bevel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168000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28" name="Slajd 15.wav">
            <a:hlinkClick r:id="" action="ppaction://media"/>
          </p:cNvPr>
          <p:cNvPicPr>
            <a:picLocks noRot="1" noChangeAspect="1"/>
          </p:cNvPicPr>
          <p:nvPr>
            <a:wavAudioFile r:embed="rId1" name="Slajd 15.wav"/>
          </p:nvPr>
        </p:nvPicPr>
        <p:blipFill>
          <a:blip r:embed="rId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21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0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Złącze </a:t>
            </a:r>
            <a:r>
              <a:rPr lang="pl-PL" sz="60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PCI-Express</a:t>
            </a:r>
            <a:endParaRPr lang="pl-PL" sz="60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478634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endParaRPr lang="pl-PL" sz="6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20" name="Obraz 19" descr="płyta PCI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00562" y="2357430"/>
            <a:ext cx="4152072" cy="342900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8" name="Prostokąt 17"/>
          <p:cNvSpPr/>
          <p:nvPr/>
        </p:nvSpPr>
        <p:spPr bwMode="auto">
          <a:xfrm>
            <a:off x="785786" y="4929198"/>
            <a:ext cx="3214710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16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PCI-E na karcie graficznej</a:t>
            </a:r>
            <a:endParaRPr lang="pl-PL" sz="16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9" name="Prostokąt 18"/>
          <p:cNvSpPr/>
          <p:nvPr/>
        </p:nvSpPr>
        <p:spPr bwMode="auto">
          <a:xfrm>
            <a:off x="5214942" y="1643050"/>
            <a:ext cx="3214710" cy="58477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16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PCI-E na płycie głównej (gniazdo)</a:t>
            </a:r>
            <a:endParaRPr lang="pl-PL" sz="16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15" name="Obraz 14" descr="karta PCI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72" y="1428736"/>
            <a:ext cx="4214842" cy="3161132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cxnSp>
        <p:nvCxnSpPr>
          <p:cNvPr id="16" name="Łącznik prosty ze strzałką 15"/>
          <p:cNvCxnSpPr>
            <a:stCxn id="18" idx="0"/>
          </p:cNvCxnSpPr>
          <p:nvPr/>
        </p:nvCxnSpPr>
        <p:spPr>
          <a:xfrm rot="5400000" flipH="1" flipV="1">
            <a:off x="2089530" y="4232677"/>
            <a:ext cx="1000132" cy="392911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ze strzałką 23"/>
          <p:cNvCxnSpPr>
            <a:stCxn id="19" idx="2"/>
          </p:cNvCxnSpPr>
          <p:nvPr/>
        </p:nvCxnSpPr>
        <p:spPr>
          <a:xfrm rot="5400000">
            <a:off x="6168132" y="2346206"/>
            <a:ext cx="772547" cy="535785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stealth" w="lg" len="lg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Prostokąt 31"/>
          <p:cNvSpPr/>
          <p:nvPr/>
        </p:nvSpPr>
        <p:spPr bwMode="auto">
          <a:xfrm>
            <a:off x="6000760" y="3071810"/>
            <a:ext cx="357190" cy="1500198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effectLst>
            <a:glow rad="101600">
              <a:srgbClr val="FF0000">
                <a:alpha val="6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33" name="Prostokąt 32"/>
          <p:cNvSpPr/>
          <p:nvPr/>
        </p:nvSpPr>
        <p:spPr bwMode="auto">
          <a:xfrm>
            <a:off x="785786" y="3429000"/>
            <a:ext cx="3714776" cy="428628"/>
          </a:xfrm>
          <a:prstGeom prst="rect">
            <a:avLst/>
          </a:prstGeom>
          <a:noFill/>
          <a:ln w="76200" cap="sq">
            <a:solidFill>
              <a:srgbClr val="0070C0"/>
            </a:solidFill>
            <a:bevel/>
            <a:headEnd/>
            <a:tailEnd/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 fontScale="62500" lnSpcReduction="20000"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accent4">
                  <a:lumMod val="50000"/>
                </a:schemeClr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35" name="Slajd 16.wav">
            <a:hlinkClick r:id="" action="ppaction://media"/>
          </p:cNvPr>
          <p:cNvPicPr>
            <a:picLocks noRot="1" noChangeAspect="1"/>
          </p:cNvPicPr>
          <p:nvPr>
            <a:wavAudioFile r:embed="rId1" name="Slajd 16.wav"/>
          </p:nvPr>
        </p:nvPicPr>
        <p:blipFill>
          <a:blip r:embed="rId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  <p:bldLst>
      <p:bldP spid="18" grpId="0" animBg="1"/>
      <p:bldP spid="19" grpId="0" animBg="1"/>
      <p:bldP spid="32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rostokąt 17"/>
          <p:cNvSpPr/>
          <p:nvPr/>
        </p:nvSpPr>
        <p:spPr bwMode="auto">
          <a:xfrm>
            <a:off x="4786314" y="1285860"/>
            <a:ext cx="3929090" cy="928694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35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4400" b="1" dirty="0" err="1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PCI-Express</a:t>
            </a:r>
            <a:endParaRPr lang="pl-PL" sz="44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5" name="Prostokąt 14"/>
          <p:cNvSpPr/>
          <p:nvPr/>
        </p:nvSpPr>
        <p:spPr bwMode="auto">
          <a:xfrm>
            <a:off x="4786314" y="2214554"/>
            <a:ext cx="3929090" cy="407196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81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 anchorCtr="0">
            <a:normAutofit fontScale="92500" lnSpcReduction="10000"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CI-E max . x16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N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ajwiększa przepustowość łącza:4000MB\s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wustronne przesyłanie danych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M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ożliwość podpięcia dwóch kart graficznych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becnie są dostępne mocne karty graficzne na PCI-E</a:t>
            </a:r>
          </a:p>
          <a:p>
            <a:pPr>
              <a:lnSpc>
                <a:spcPct val="200000"/>
              </a:lnSpc>
              <a:buSzPct val="75000"/>
              <a:defRPr/>
            </a:pPr>
            <a:endParaRPr lang="pl-PL" sz="25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6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AGP kontra </a:t>
            </a:r>
            <a:r>
              <a:rPr lang="pl-PL" sz="36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PCI-Express</a:t>
            </a:r>
            <a:endParaRPr lang="pl-PL" sz="36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428596" y="1285860"/>
            <a:ext cx="3929090" cy="92333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54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AGP</a:t>
            </a:r>
          </a:p>
        </p:txBody>
      </p:sp>
      <p:sp>
        <p:nvSpPr>
          <p:cNvPr id="14" name="Prostokąt 13"/>
          <p:cNvSpPr/>
          <p:nvPr/>
        </p:nvSpPr>
        <p:spPr bwMode="auto">
          <a:xfrm>
            <a:off x="428596" y="2214554"/>
            <a:ext cx="3929090" cy="4071965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t" anchorCtr="0">
            <a:normAutofit fontScale="92500" lnSpcReduction="10000"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GP max. x8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N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ajwiększa przepustowość łącza:2132MB\s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J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ednostronne przesyłanie danych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rak możliwości podpięcia dwóch kart graficznych</a:t>
            </a:r>
          </a:p>
          <a:p>
            <a:pPr>
              <a:buSzPct val="75000"/>
              <a:defRPr/>
            </a:pPr>
            <a:r>
              <a:rPr lang="pl-PL" sz="2500" b="1" u="sng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</a:t>
            </a:r>
            <a:r>
              <a:rPr lang="pl-PL" sz="25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becnie nie ma zbyt mocnych kart graficznych na AGP</a:t>
            </a:r>
            <a:endParaRPr lang="pl-PL" sz="25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17.wav">
            <a:hlinkClick r:id="" action="ppaction://media"/>
          </p:cNvPr>
          <p:cNvPicPr>
            <a:picLocks noRot="1" noChangeAspect="1"/>
          </p:cNvPicPr>
          <p:nvPr>
            <a:wavAudioFile r:embed="rId1" name="Slajd 17.wav"/>
          </p:nvPr>
        </p:nvPicPr>
        <p:blipFill>
          <a:blip r:embed="rId4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28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28596" y="1357298"/>
            <a:ext cx="8215370" cy="5262979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ASUS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ATI Technologies </a:t>
            </a: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(obecnie jedynie GPU)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BFG Technologies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EVGA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Gainward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GALAXY Technology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Gigabyte Technology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Matrox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Micro-Star International (MSI)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nVidia (obecnie jedynie GPU)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Palit</a:t>
            </a:r>
          </a:p>
          <a:p>
            <a:pPr marL="1157288" indent="352425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"/>
              <a:tabLst>
                <a:tab pos="714375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XFX</a:t>
            </a:r>
          </a:p>
        </p:txBody>
      </p:sp>
      <p:pic>
        <p:nvPicPr>
          <p:cNvPr id="9" name="Obraz 8" descr="asus_logo_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571625"/>
            <a:ext cx="966788" cy="19367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Obraz 9" descr="logoATi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63" y="1857375"/>
            <a:ext cx="469900" cy="43338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1" name="Obraz 10" descr="bfg_logo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38" y="2357438"/>
            <a:ext cx="344487" cy="385762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2" name="Obraz 11" descr="logoEVGA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063" y="2786063"/>
            <a:ext cx="1055687" cy="285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Obraz 12" descr="logoGAINWARD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938" y="3286125"/>
            <a:ext cx="928687" cy="1460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4" name="Obraz 13" descr="galaxy_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3571875"/>
            <a:ext cx="976313" cy="3873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Obraz 14" descr="gigabyte-logo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14438" y="4000500"/>
            <a:ext cx="357187" cy="32067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6" name="Obraz 15" descr="logoMatrox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625" y="4500563"/>
            <a:ext cx="1143000" cy="36830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7" name="Obraz 16" descr="logoMsi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5875" y="4929188"/>
            <a:ext cx="285750" cy="285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8" name="Obraz 17" descr="nvidia_logo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125" y="5286375"/>
            <a:ext cx="539750" cy="404813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9" name="Obraz 18" descr="logoPalit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063" y="5822950"/>
            <a:ext cx="1071562" cy="271463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20" name="Obraz 19" descr="logoXFX.jp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3000" y="6215063"/>
            <a:ext cx="428625" cy="33337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3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43000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Firmy produkujące karty graficzne</a:t>
            </a:r>
            <a:endParaRPr lang="pl-PL" sz="4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21" name="Przycisk akcji: Do przodu lub Następny 20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22" name="Przycisk akcji: Strona główna 21">
            <a:hlinkClick r:id="rId15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24" name="Przycisk akcji: Wstecz lub Poprzedni 2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26" name="Slajd 18.wav">
            <a:hlinkClick r:id="" action="ppaction://media"/>
          </p:cNvPr>
          <p:cNvPicPr>
            <a:picLocks noRot="1" noChangeAspect="1"/>
          </p:cNvPicPr>
          <p:nvPr>
            <a:wavAudioFile r:embed="rId1" name="Slajd 18.wav"/>
          </p:nvPr>
        </p:nvPicPr>
        <p:blipFill>
          <a:blip r:embed="rId1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57158" y="1285860"/>
            <a:ext cx="8429684" cy="5262979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SzPct val="75000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Przystosowane do pracy jako oddzielne karty graficzne: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tabLst>
                <a:tab pos="1079500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ATI Technologies (wykupione przez AMD w 2006)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tabLst>
                <a:tab pos="1079500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NVIDIA Corporation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tabLst>
                <a:tab pos="1079500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Matrox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tabLst>
                <a:tab pos="1079500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S3 Graphics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tabLst>
                <a:tab pos="1079500" algn="l"/>
              </a:tabLst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XGI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SzPct val="75000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Zintegrowane z mostkiem północnym: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Intel</a:t>
            </a: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pl-PL" sz="28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SiS</a:t>
            </a:r>
            <a:endParaRPr lang="pl-PL" sz="28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982663" indent="360363" fontAlgn="auto">
              <a:spcBef>
                <a:spcPts val="0"/>
              </a:spcBef>
              <a:spcAft>
                <a:spcPts val="0"/>
              </a:spcAft>
              <a:buSzPct val="75000"/>
              <a:buFont typeface="Wingdings" pitchFamily="2" charset="2"/>
              <a:buChar char="Ø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VIA Technologies</a:t>
            </a:r>
          </a:p>
        </p:txBody>
      </p:sp>
      <p:pic>
        <p:nvPicPr>
          <p:cNvPr id="8" name="Obraz 7" descr="logoA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14563"/>
            <a:ext cx="773113" cy="71437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Obraz 9" descr="nvidia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071813"/>
            <a:ext cx="539750" cy="404812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1" name="Obraz 10" descr="logoMatrox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3571875"/>
            <a:ext cx="857250" cy="27622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2" name="Obraz 11" descr="S3_Graphics_Logo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4000500"/>
            <a:ext cx="481013" cy="28733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Obraz 12" descr="logoXGI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4429125"/>
            <a:ext cx="534987" cy="35718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4" name="Obraz 13" descr="intel-logo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3" y="5214938"/>
            <a:ext cx="534987" cy="35242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Obraz 14" descr="sis-logo-big.jp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125" y="5643563"/>
            <a:ext cx="357188" cy="357187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6" name="Obraz 15" descr="via_logo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5813" y="6143625"/>
            <a:ext cx="571500" cy="285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8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14422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9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Producenci kart graficznych</a:t>
            </a:r>
            <a:endParaRPr lang="pl-PL" sz="39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zycisk akcji: Do przodu lub Następny 16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9" name="Przycisk akcji: Strona główna 18">
            <a:hlinkClick r:id="rId11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20" name="Przycisk akcji: Wstecz lub Poprzedni 19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22" name="Slajd 19.wav">
            <a:hlinkClick r:id="" action="ppaction://media"/>
          </p:cNvPr>
          <p:cNvPicPr>
            <a:picLocks noRot="1" noChangeAspect="1"/>
          </p:cNvPicPr>
          <p:nvPr>
            <a:wavAudioFile r:embed="rId1" name="Slajd 19.wav"/>
          </p:nvPr>
        </p:nvPicPr>
        <p:blipFill>
          <a:blip r:embed="rId12"/>
          <a:stretch>
            <a:fillRect/>
          </a:stretch>
        </p:blipFill>
        <p:spPr>
          <a:xfrm>
            <a:off x="4357686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5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zycisk akcji: Do przodu lub Następny 4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6" name="Przycisk akcji: Strona główna 5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7" name="Przycisk akcji: Wstecz lub Poprzedni 6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133497" y="1857364"/>
            <a:ext cx="6877006" cy="378565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46800" bIns="46800" anchor="ctr">
            <a:normAutofit/>
            <a:sp3d extrusionH="57150">
              <a:bevelT w="38100" h="38100" prst="angle"/>
            </a:sp3d>
          </a:bodyPr>
          <a:lstStyle/>
          <a:p>
            <a:pPr>
              <a:defRPr/>
            </a:pPr>
            <a:r>
              <a:rPr lang="pl-PL" sz="40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Karta graficzna, często określana też mianem akcelerator grafiki, to element komputera tworzący sygnał dla monitora</a:t>
            </a:r>
            <a:endParaRPr lang="pl-PL" sz="40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857364"/>
          </a:xfrm>
        </p:spPr>
        <p:txBody>
          <a:bodyPr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5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Co to jest karta graficzna</a:t>
            </a:r>
            <a:endParaRPr lang="pl-PL" sz="5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Slajd 2.wav">
            <a:hlinkClick r:id="" action="ppaction://media"/>
          </p:cNvPr>
          <p:cNvPicPr>
            <a:picLocks noRot="1" noChangeAspect="1"/>
          </p:cNvPicPr>
          <p:nvPr>
            <a:wavAudioFile r:embed="rId1" name="Slajd 2.wav"/>
          </p:nvPr>
        </p:nvPicPr>
        <p:blipFill>
          <a:blip r:embed="rId4"/>
          <a:stretch>
            <a:fillRect/>
          </a:stretch>
        </p:blipFill>
        <p:spPr>
          <a:xfrm>
            <a:off x="4357686" y="578645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71612"/>
            <a:ext cx="8643998" cy="397031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 fontScale="92500" lnSpcReduction="10000"/>
            <a:sp3d extrusionH="57150">
              <a:bevelT w="38100" h="38100" prst="angle"/>
            </a:sp3d>
          </a:bodyPr>
          <a:lstStyle/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 err="1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Alpha</a:t>
            </a: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</a:t>
            </a:r>
            <a:r>
              <a:rPr lang="pl-PL" sz="3200" dirty="0" err="1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Blending</a:t>
            </a:r>
            <a:endParaRPr lang="pl-PL" sz="3200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Anisotropic </a:t>
            </a:r>
            <a:r>
              <a:rPr lang="pl-PL" sz="3200" dirty="0" err="1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Filtering</a:t>
            </a: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(AF)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Bump Mapping (</a:t>
            </a:r>
            <a:r>
              <a:rPr lang="pl-PL" sz="3200" dirty="0" err="1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BumpMap</a:t>
            </a: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Efekty </a:t>
            </a: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cząsteczkowe</a:t>
            </a:r>
            <a:endParaRPr lang="en-US" sz="3200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en-US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Full Screen Anti-Aliasing (FSAA, AA)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28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HDR </a:t>
            </a:r>
            <a:r>
              <a:rPr lang="pl-PL" sz="28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(High-Precision </a:t>
            </a:r>
            <a:r>
              <a:rPr lang="pl-PL" sz="2800" dirty="0" err="1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Dynamic-Range</a:t>
            </a:r>
            <a:r>
              <a:rPr lang="pl-PL" sz="28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Pixel Shader (PS)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Vertex Shader (VS)</a:t>
            </a:r>
          </a:p>
          <a:p>
            <a:pPr indent="26828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Transform &amp; Lighting (T&amp;L)</a:t>
            </a: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88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Podstawowe techniki obróbki graficznej</a:t>
            </a:r>
            <a:endParaRPr lang="pl-PL" sz="4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3" name="Slajd 20.wav">
            <a:hlinkClick r:id="" action="ppaction://media"/>
          </p:cNvPr>
          <p:cNvPicPr>
            <a:picLocks noRot="1" noChangeAspect="1"/>
          </p:cNvPicPr>
          <p:nvPr>
            <a:wavAudioFile r:embed="rId1" name="Slajd 20.wav"/>
          </p:nvPr>
        </p:nvPicPr>
        <p:blipFill>
          <a:blip r:embed="rId4"/>
          <a:stretch>
            <a:fillRect/>
          </a:stretch>
        </p:blipFill>
        <p:spPr>
          <a:xfrm>
            <a:off x="4429124" y="564357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7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0034" y="1643050"/>
            <a:ext cx="8143932" cy="457203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Pozwala na uzyskiwanie efektu przezroczystości obiektu lub tekstury</a:t>
            </a:r>
            <a:endParaRPr lang="pl-PL" sz="32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643050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Alpha</a:t>
            </a:r>
            <a:r>
              <a:rPr lang="pl-PL" sz="4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</a:t>
            </a:r>
            <a:r>
              <a:rPr lang="pl-PL" sz="48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Blending</a:t>
            </a:r>
            <a:endParaRPr lang="pl-PL" sz="4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Obraz 13" descr="Oblivion 2008-06-05 23-11-43-2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60" y="2928934"/>
            <a:ext cx="3952881" cy="2964661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5" name="Prostokąt 14"/>
          <p:cNvSpPr/>
          <p:nvPr/>
        </p:nvSpPr>
        <p:spPr bwMode="auto">
          <a:xfrm>
            <a:off x="4214810" y="4214818"/>
            <a:ext cx="714380" cy="1428760"/>
          </a:xfrm>
          <a:prstGeom prst="rect">
            <a:avLst/>
          </a:prstGeom>
          <a:noFill/>
          <a:ln w="76200">
            <a:solidFill>
              <a:srgbClr val="FF0000"/>
            </a:solidFill>
            <a:headEnd/>
            <a:tailEnd/>
          </a:ln>
          <a:effectLst>
            <a:glow rad="139700">
              <a:srgbClr val="FF0000">
                <a:alpha val="40000"/>
              </a:srgbClr>
            </a:glow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16" name="Slajd 21.wav">
            <a:hlinkClick r:id="" action="ppaction://media"/>
          </p:cNvPr>
          <p:cNvPicPr>
            <a:picLocks noRot="1" noChangeAspect="1"/>
          </p:cNvPicPr>
          <p:nvPr>
            <a:wavAudioFile r:embed="rId1" name="Slajd 21.wav"/>
          </p:nvPr>
        </p:nvPicPr>
        <p:blipFill>
          <a:blip r:embed="rId5"/>
          <a:stretch>
            <a:fillRect/>
          </a:stretch>
        </p:blipFill>
        <p:spPr>
          <a:xfrm>
            <a:off x="4429124" y="628652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500034" y="1643050"/>
            <a:ext cx="8143932" cy="457203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filtrowanie anizotropowe, pozwala na uzyskanie lepszej ostrości tekstur</a:t>
            </a: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643050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Anisotropic </a:t>
            </a:r>
            <a:r>
              <a:rPr lang="pl-PL" sz="48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filtering</a:t>
            </a:r>
            <a:r>
              <a:rPr lang="pl-PL" sz="4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 (AF)</a:t>
            </a:r>
            <a:endParaRPr lang="pl-PL" sz="4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11271" name="Obraz 8" descr="Anisotropic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6488" y="3286125"/>
            <a:ext cx="6931025" cy="271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Slajd 22.wav">
            <a:hlinkClick r:id="" action="ppaction://media"/>
          </p:cNvPr>
          <p:cNvPicPr>
            <a:picLocks noRot="1" noChangeAspect="1"/>
          </p:cNvPicPr>
          <p:nvPr>
            <a:wavAudioFile r:embed="rId1" name="Slajd 22.wav"/>
          </p:nvPr>
        </p:nvPicPr>
        <p:blipFill>
          <a:blip r:embed="rId5"/>
          <a:stretch>
            <a:fillRect/>
          </a:stretch>
        </p:blipFill>
        <p:spPr>
          <a:xfrm>
            <a:off x="4429124" y="635795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2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857224" y="1357298"/>
            <a:ext cx="7322395" cy="500066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mapowanie wypukłości, pozwala na uzyskanie efektu nierówności na </a:t>
            </a: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powierzchni </a:t>
            </a: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9" name="Obraz 8" descr="Bump-mapp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3214688"/>
            <a:ext cx="3657600" cy="274320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Obraz 9" descr="BumpMapping1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813" y="2857500"/>
            <a:ext cx="2452687" cy="33210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88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Bump Mapping (</a:t>
            </a:r>
            <a:r>
              <a:rPr lang="pl-PL" sz="44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BumpMap</a:t>
            </a:r>
            <a:r>
              <a:rPr lang="pl-PL" sz="4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)</a:t>
            </a:r>
            <a:endParaRPr lang="pl-PL" sz="4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Przycisk akcji: Do przodu lub Następny 10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Strona główna 12">
            <a:hlinkClick r:id="rId5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23.wav">
            <a:hlinkClick r:id="" action="ppaction://media"/>
          </p:cNvPr>
          <p:cNvPicPr>
            <a:picLocks noRot="1" noChangeAspect="1"/>
          </p:cNvPicPr>
          <p:nvPr>
            <a:wavAudioFile r:embed="rId1" name="Slajd 23.wav"/>
          </p:nvPr>
        </p:nvPicPr>
        <p:blipFill>
          <a:blip r:embed="rId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85720" y="1357298"/>
            <a:ext cx="8572560" cy="500066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lIns="90000" tIns="46800" rIns="90000" bIns="46800" anchor="t" anchorCtr="0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Służą do symulacji złożonych zjawisk. Cząsteczki te mają zwykle ograniczony czas istnienia, podlegają interakcji z otoczeniem, ulegają również wpływom sił zewnętrznych</a:t>
            </a: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8" name="Tytuł 7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28736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5800" dirty="0" smtClean="0"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Efekty cząsteczkowe</a:t>
            </a:r>
            <a:endParaRPr lang="pl-PL" sz="5800" dirty="0"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0" name="Przycisk akcji: Strona główna 9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Wstecz lub Poprzedni 10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7" name="Obraz 6" descr="Particle_sys_fi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297" y="4286256"/>
            <a:ext cx="2170286" cy="189070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2" name="Obraz 11" descr="Fall_02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762" y="4286256"/>
            <a:ext cx="642942" cy="187524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Slajd 24.wav">
            <a:hlinkClick r:id="" action="ppaction://media"/>
          </p:cNvPr>
          <p:cNvPicPr>
            <a:picLocks noRot="1" noChangeAspect="1"/>
          </p:cNvPicPr>
          <p:nvPr>
            <a:wavAudioFile r:embed="rId1" name="Slajd 24.wav"/>
          </p:nvPr>
        </p:nvPicPr>
        <p:blipFill>
          <a:blip r:embed="rId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5720" y="1428736"/>
            <a:ext cx="8643998" cy="501675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dk1">
                  <a:shade val="6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pełnoekranowe wygładzanie krawędzi, pozwala na usuwanie efektu „schodków” przy liniach poprzez ich odpowiednie rozmazanie</a:t>
            </a: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10" name="Obraz 9" descr="aa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8" y="3643313"/>
            <a:ext cx="3629025" cy="2571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9" name="Obraz 8" descr="A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8" y="3643313"/>
            <a:ext cx="4414837" cy="2571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3" name="Tytuł 1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285860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dirty="0" smtClean="0"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Full Screen Anti-Aliasing (FSAA, AA)</a:t>
            </a:r>
            <a:endParaRPr lang="pl-PL" sz="4400" dirty="0"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1" name="Przycisk akcji: Do przodu lub Następny 10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Strona główna 11">
            <a:hlinkClick r:id="rId5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25.wav">
            <a:hlinkClick r:id="" action="ppaction://media"/>
          </p:cNvPr>
          <p:cNvPicPr>
            <a:picLocks noRot="1" noChangeAspect="1"/>
          </p:cNvPicPr>
          <p:nvPr>
            <a:wavAudioFile r:embed="rId1" name="Slajd 25.wav"/>
          </p:nvPr>
        </p:nvPicPr>
        <p:blipFill>
          <a:blip r:embed="rId6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501675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pozwala na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uzyskanie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wrażenia większej jasności niż może wyświetlić monitor, np. oślepienie promieniami słonecznymi, itp.</a:t>
            </a: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32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9" name="Obraz 8" descr="HDR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13" y="3571875"/>
            <a:ext cx="3733800" cy="2786063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0" name="Obraz 9" descr="HD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3571875"/>
            <a:ext cx="4573588" cy="2786063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3" name="Tytuł 1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hangingPunct="1">
              <a:spcAft>
                <a:spcPts val="0"/>
              </a:spcAft>
              <a:defRPr/>
            </a:pP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HDR (High-Precision </a:t>
            </a:r>
            <a:r>
              <a:rPr lang="pl-PL" sz="4000" spc="150" dirty="0" err="1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Dynamic</a:t>
            </a: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 </a:t>
            </a:r>
            <a:r>
              <a:rPr lang="pl-PL" sz="4000" spc="150" dirty="0" err="1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Range</a:t>
            </a: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)</a:t>
            </a:r>
          </a:p>
        </p:txBody>
      </p:sp>
      <p:sp>
        <p:nvSpPr>
          <p:cNvPr id="11" name="Przycisk akcji: Do przodu lub Następny 10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Strona główna 11">
            <a:hlinkClick r:id="rId5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26.wav">
            <a:hlinkClick r:id="" action="ppaction://media"/>
          </p:cNvPr>
          <p:cNvPicPr>
            <a:picLocks noRot="1" noChangeAspect="1"/>
          </p:cNvPicPr>
          <p:nvPr>
            <a:wavAudioFile r:embed="rId1" name="Slajd 26.wav"/>
          </p:nvPr>
        </p:nvPicPr>
        <p:blipFill>
          <a:blip r:embed="rId6"/>
          <a:stretch>
            <a:fillRect/>
          </a:stretch>
        </p:blipFill>
        <p:spPr>
          <a:xfrm>
            <a:off x="4500562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4786346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jednostka programowalna odpowiadająca za wyliczanie koloru pikseli np. przy cieniowaniu</a:t>
            </a:r>
          </a:p>
        </p:txBody>
      </p:sp>
      <p:sp>
        <p:nvSpPr>
          <p:cNvPr id="4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88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Pixel Shader (PS)</a:t>
            </a:r>
            <a:endParaRPr lang="pl-PL" sz="65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Obraz 8" descr="p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3" y="3071813"/>
            <a:ext cx="4143375" cy="2952750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Slajd 27.wav">
            <a:hlinkClick r:id="" action="ppaction://media"/>
          </p:cNvPr>
          <p:cNvPicPr>
            <a:picLocks noRot="1" noChangeAspect="1"/>
          </p:cNvPicPr>
          <p:nvPr>
            <a:wavAudioFile r:embed="rId1" name="Slajd 27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9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2554545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jednostka odpowiadająca za wyliczanie położenia wierzchołków wielokątów w przestrzeni. Jednostka Vertex Shader zastąpiła stosowaną wcześniej jednostkę </a:t>
            </a:r>
            <a:r>
              <a:rPr lang="pl-PL" sz="32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  <a:hlinkClick r:id="rId3" action="ppaction://hlinksldjump"/>
              </a:rPr>
              <a:t>T&amp;L</a:t>
            </a:r>
            <a:endParaRPr lang="pl-PL" sz="32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hangingPunct="1">
              <a:spcAft>
                <a:spcPts val="0"/>
              </a:spcAft>
              <a:defRPr/>
            </a:pPr>
            <a:r>
              <a:rPr lang="pl-PL" sz="62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Vertex Shader (VS)</a:t>
            </a: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7" name="Przycisk akcji: niestandardowy 6">
            <a:hlinkClick r:id="rId3" action="ppaction://hlinksldjump" highlightClick="1"/>
          </p:cNvPr>
          <p:cNvSpPr/>
          <p:nvPr/>
        </p:nvSpPr>
        <p:spPr>
          <a:xfrm>
            <a:off x="4857752" y="3500438"/>
            <a:ext cx="857256" cy="500066"/>
          </a:xfrm>
          <a:prstGeom prst="actionButtonBlank">
            <a:avLst/>
          </a:prstGeom>
          <a:noFill/>
          <a:ln>
            <a:noFill/>
          </a:ln>
          <a:effectLst/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l-PL" dirty="0"/>
          </a:p>
        </p:txBody>
      </p:sp>
      <p:pic>
        <p:nvPicPr>
          <p:cNvPr id="14" name="Slajd 28.wav">
            <a:hlinkClick r:id="" action="ppaction://media"/>
          </p:cNvPr>
          <p:cNvPicPr>
            <a:picLocks noRot="1" noChangeAspect="1"/>
          </p:cNvPicPr>
          <p:nvPr>
            <a:wavAudioFile r:embed="rId1" name="Slajd 28.wav"/>
          </p:nvPr>
        </p:nvPicPr>
        <p:blipFill>
          <a:blip r:embed="rId5"/>
          <a:stretch>
            <a:fillRect/>
          </a:stretch>
        </p:blipFill>
        <p:spPr>
          <a:xfrm>
            <a:off x="4500562" y="4071942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5720" y="1500174"/>
            <a:ext cx="8643998" cy="304698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Inaczej transformacja i oświetlenie, pozwala na oświetlanie obiektów i ich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transformację, czyli przeliczenia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matematyczne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rzutu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na płaszczyznę ekranu. Została zastąpiona przez jednostkę </a:t>
            </a:r>
            <a:r>
              <a:rPr lang="pl-PL" sz="32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  <a:hlinkClick r:id="rId3" action="ppaction://hlinksldjump"/>
              </a:rPr>
              <a:t>Vertex Shader</a:t>
            </a:r>
            <a:endParaRPr lang="pl-PL" sz="32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3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Transform &amp; </a:t>
            </a:r>
            <a:r>
              <a:rPr lang="pl-PL" sz="4300" spc="150" dirty="0" err="1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Lightning</a:t>
            </a:r>
            <a:r>
              <a:rPr lang="pl-PL" sz="43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 (T&amp;L)</a:t>
            </a:r>
            <a:endParaRPr lang="pl-PL" sz="4300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7" name="Przycisk akcji: niestandardowy 6">
            <a:hlinkClick r:id="rId3" action="ppaction://hlinksldjump" highlightClick="1"/>
          </p:cNvPr>
          <p:cNvSpPr/>
          <p:nvPr/>
        </p:nvSpPr>
        <p:spPr>
          <a:xfrm>
            <a:off x="2643174" y="4000504"/>
            <a:ext cx="3500462" cy="428628"/>
          </a:xfrm>
          <a:prstGeom prst="actionButtonBlank">
            <a:avLst/>
          </a:prstGeom>
          <a:noFill/>
          <a:ln>
            <a:noFill/>
          </a:ln>
          <a:effectLst/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l-PL" dirty="0"/>
          </a:p>
        </p:txBody>
      </p:sp>
      <p:pic>
        <p:nvPicPr>
          <p:cNvPr id="14" name="Slajd 29.wav">
            <a:hlinkClick r:id="" action="ppaction://media"/>
          </p:cNvPr>
          <p:cNvPicPr>
            <a:picLocks noRot="1" noChangeAspect="1"/>
          </p:cNvPicPr>
          <p:nvPr>
            <a:wavAudioFile r:embed="rId1" name="Slajd 29.wav"/>
          </p:nvPr>
        </p:nvPicPr>
        <p:blipFill>
          <a:blip r:embed="rId5"/>
          <a:stretch>
            <a:fillRect/>
          </a:stretch>
        </p:blipFill>
        <p:spPr>
          <a:xfrm>
            <a:off x="4429124" y="464344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66828" y="1714488"/>
            <a:ext cx="7610344" cy="397031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defRPr/>
            </a:pPr>
            <a:r>
              <a:rPr lang="pl-PL" sz="36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Podstawowym zadaniem karty graficznej jest przechowywanie informacji o tym jak powinien wyglądać obraz na ekranie monitora i odpowiednim sterowaniu monitorem </a:t>
            </a:r>
            <a:endParaRPr lang="pl-PL" sz="36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1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714488"/>
          </a:xfrm>
        </p:spPr>
        <p:txBody>
          <a:bodyPr>
            <a:noAutofit/>
            <a:scene3d>
              <a:camera prst="orthographicFront">
                <a:rot lat="20393926" lon="19865989" rev="65402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Do czego służy karta graficzna</a:t>
            </a:r>
            <a:endParaRPr lang="pl-PL" sz="48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Strona główna 11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8" name="Slajd 3.wav">
            <a:hlinkClick r:id="" action="ppaction://media"/>
          </p:cNvPr>
          <p:cNvPicPr>
            <a:picLocks noRot="1" noChangeAspect="1"/>
          </p:cNvPicPr>
          <p:nvPr>
            <a:wavAudioFile r:embed="rId1" name="Slajd 3.wav"/>
          </p:nvPr>
        </p:nvPicPr>
        <p:blipFill>
          <a:blip r:embed="rId4"/>
          <a:stretch>
            <a:fillRect/>
          </a:stretch>
        </p:blipFill>
        <p:spPr>
          <a:xfrm>
            <a:off x="4429124" y="592933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directx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4" y="500042"/>
            <a:ext cx="1190620" cy="89296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3" name="Obraz 12" descr="openglogo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546" y="500042"/>
            <a:ext cx="2097478" cy="924797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85720" y="1428736"/>
            <a:ext cx="8643998" cy="4429156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6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wykorzystywane są one wszędzie tam, gdzie wykorzystywana jest grafika trójwymiarowa.</a:t>
            </a:r>
          </a:p>
          <a:p>
            <a:pPr>
              <a:buSzPct val="75000"/>
              <a:defRPr/>
            </a:pPr>
            <a:r>
              <a:rPr lang="pl-PL" sz="36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Są to języki graficzne, zwane też standardami. Standard </a:t>
            </a:r>
            <a:r>
              <a:rPr lang="pl-PL" sz="36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DirectX jest popularniejszy od OpenGL i posiada większe możliwości</a:t>
            </a: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642918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  <a:hlinkClick r:id="rId5" action="ppaction://hlinksldjump"/>
              </a:rPr>
              <a:t>OpenGL</a:t>
            </a: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 i </a:t>
            </a:r>
            <a:r>
              <a:rPr lang="pl-PL" sz="40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  <a:hlinkClick r:id="rId6" action="ppaction://hlinksldjump"/>
              </a:rPr>
              <a:t>DirectX</a:t>
            </a:r>
            <a:endParaRPr lang="pl-PL" sz="5400" dirty="0">
              <a:effectLst>
                <a:outerShdw blurRad="25400" algn="ctr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7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niestandardowy 13">
            <a:hlinkClick r:id="rId5" action="ppaction://hlinksldjump" highlightClick="1"/>
          </p:cNvPr>
          <p:cNvSpPr/>
          <p:nvPr/>
        </p:nvSpPr>
        <p:spPr>
          <a:xfrm>
            <a:off x="2214546" y="0"/>
            <a:ext cx="2071702" cy="1428736"/>
          </a:xfrm>
          <a:prstGeom prst="actionButtonBlank">
            <a:avLst/>
          </a:prstGeom>
          <a:noFill/>
          <a:ln>
            <a:noFill/>
          </a:ln>
          <a:effectLst/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l-PL" dirty="0"/>
          </a:p>
        </p:txBody>
      </p:sp>
      <p:sp>
        <p:nvSpPr>
          <p:cNvPr id="15" name="Przycisk akcji: niestandardowy 14">
            <a:hlinkClick r:id="rId6" action="ppaction://hlinksldjump" highlightClick="1"/>
          </p:cNvPr>
          <p:cNvSpPr/>
          <p:nvPr/>
        </p:nvSpPr>
        <p:spPr>
          <a:xfrm>
            <a:off x="4714876" y="0"/>
            <a:ext cx="2143140" cy="1428736"/>
          </a:xfrm>
          <a:prstGeom prst="actionButtonBlank">
            <a:avLst/>
          </a:prstGeom>
          <a:noFill/>
          <a:ln>
            <a:noFill/>
          </a:ln>
          <a:effectLst/>
          <a:scene3d>
            <a:camera prst="orthographicFront"/>
            <a:lightRig rig="flood" dir="t">
              <a:rot lat="0" lon="0" rev="13800000"/>
            </a:lightRig>
          </a:scene3d>
          <a:sp3d extrusionH="107950" prstMaterial="plastic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pl-PL" dirty="0"/>
          </a:p>
        </p:txBody>
      </p:sp>
      <p:pic>
        <p:nvPicPr>
          <p:cNvPr id="17" name="Slajd 30.wav">
            <a:hlinkClick r:id="" action="ppaction://media"/>
          </p:cNvPr>
          <p:cNvPicPr>
            <a:picLocks noRot="1" noChangeAspect="1"/>
          </p:cNvPicPr>
          <p:nvPr>
            <a:wavAudioFile r:embed="rId1" name="Slajd 30.wav"/>
          </p:nvPr>
        </p:nvPicPr>
        <p:blipFill>
          <a:blip r:embed="rId8"/>
          <a:stretch>
            <a:fillRect/>
          </a:stretch>
        </p:blipFill>
        <p:spPr>
          <a:xfrm>
            <a:off x="4357686" y="600076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7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openglo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0" y="285728"/>
            <a:ext cx="2097478" cy="924797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2643206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obsługiwany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jest w wszystkich systemach i przez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wszystkie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karty graficzne.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Jego najnowsza wersja to OpenGL 2.1 obsługiwana dopiero w nowszych kartach graficznych</a:t>
            </a:r>
            <a:endParaRPr lang="pl-PL" sz="32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1214414" y="0"/>
            <a:ext cx="3643306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OpenGL</a:t>
            </a:r>
            <a:endParaRPr lang="pl-PL" sz="6500" dirty="0">
              <a:effectLst>
                <a:outerShdw blurRad="25400" algn="ctr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Slajd 31.wav">
            <a:hlinkClick r:id="" action="ppaction://media"/>
          </p:cNvPr>
          <p:cNvPicPr>
            <a:picLocks noRot="1" noChangeAspect="1"/>
          </p:cNvPicPr>
          <p:nvPr>
            <a:wavAudioFile r:embed="rId1" name="Slajd 31.wav"/>
          </p:nvPr>
        </p:nvPicPr>
        <p:blipFill>
          <a:blip r:embed="rId5"/>
          <a:stretch>
            <a:fillRect/>
          </a:stretch>
        </p:blipFill>
        <p:spPr>
          <a:xfrm>
            <a:off x="4429124" y="421481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 descr="directx_log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4" y="357166"/>
            <a:ext cx="1190620" cy="89296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4031873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Standard ten został stworzony przez firmę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Microsoft.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jego najnowsza wersja to DirectX 10.1 obsługiwana tylko w systemach Windows Vista i przez najnowsze karty graficzne. W systemie Windows XP i 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starszych </a:t>
            </a: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obsługiwany jest co najwyżej DirectX 9.0c</a:t>
            </a: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1643042" y="0"/>
            <a:ext cx="3929058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DirectX</a:t>
            </a:r>
            <a:endParaRPr lang="pl-PL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Slajd 32.wav">
            <a:hlinkClick r:id="" action="ppaction://media"/>
          </p:cNvPr>
          <p:cNvPicPr>
            <a:picLocks noRot="1" noChangeAspect="1"/>
          </p:cNvPicPr>
          <p:nvPr>
            <a:wavAudioFile r:embed="rId1" name="Slajd 32.wav"/>
          </p:nvPr>
        </p:nvPicPr>
        <p:blipFill>
          <a:blip r:embed="rId5"/>
          <a:stretch>
            <a:fillRect/>
          </a:stretch>
        </p:blipFill>
        <p:spPr>
          <a:xfrm>
            <a:off x="4429124" y="557214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4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5000660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 lnSpcReduction="10000"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technologia pozwalająca na skorelowanie pracy dwóch (lub trzech) kart graficznych celem szybszego </a:t>
            </a:r>
            <a:r>
              <a:rPr lang="pl-PL" sz="32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renderowania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obrazu. Dwie karty graficzne NVIDIA GeForce włożone w złącza </a:t>
            </a:r>
            <a:r>
              <a:rPr lang="pl-PL" sz="32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PCI-Express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16x lub 8x wspólnie generują obraz. </a:t>
            </a:r>
            <a:r>
              <a:rPr lang="pl-PL" sz="3200" dirty="0" smtClean="0"/>
              <a:t>Z powodu ogromnego zapotrzebowania na prąd zaleca się używanie minimum 500 watowych zasilaczy</a:t>
            </a:r>
            <a:endParaRPr lang="pl-PL" sz="32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928662" y="0"/>
            <a:ext cx="55721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nVidia SLI</a:t>
            </a:r>
            <a:endParaRPr lang="pl-PL" sz="6500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Obraz 15" descr="nv_sli_ready_3d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69577" y="142852"/>
            <a:ext cx="1265475" cy="1219601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7" name="Slajd 33.wav">
            <a:hlinkClick r:id="" action="ppaction://media"/>
          </p:cNvPr>
          <p:cNvPicPr>
            <a:picLocks noRot="1" noChangeAspect="1"/>
          </p:cNvPicPr>
          <p:nvPr>
            <a:wavAudioFile r:embed="rId1" name="Slajd 33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9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4714908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anchor="ctr">
            <a:normAutofit fontScale="92500" lnSpcReduction="20000"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 podwójnej konfiguracji, dzieli ona obraz idący do pierwszej karty graficznej (master) tak, że mniej więcej połowa (w zależności od konfiguracji) trafia do karty wspomagającej (</a:t>
            </a:r>
            <a:r>
              <a:rPr lang="pl-PL" sz="32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slave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). Według ATI jej rozwiązanie jest w pełni kompatybilne ze wszystkimi tytułami gier oraz wszystkimi programami do obróbki grafiki 3D. </a:t>
            </a:r>
            <a:r>
              <a:rPr lang="pl-PL" sz="32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CrossFireX</a:t>
            </a:r>
            <a:r>
              <a:rPr lang="pl-PL" sz="32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jest kontynuacją technologii wspierającą karty z serii HD 3800 i współpracującą z chipsetami z serii AMD 7</a:t>
            </a:r>
            <a:endParaRPr lang="pl-PL" sz="32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214282" y="0"/>
            <a:ext cx="55721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ATI </a:t>
            </a:r>
            <a:r>
              <a:rPr lang="pl-PL" sz="4800" spc="150" dirty="0" err="1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CrossFire</a:t>
            </a:r>
            <a:r>
              <a:rPr lang="pl-PL" sz="48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/>
            </a:r>
            <a:br>
              <a:rPr lang="pl-PL" sz="48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</a:br>
            <a:r>
              <a:rPr lang="pl-PL" sz="48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ATI </a:t>
            </a:r>
            <a:r>
              <a:rPr lang="pl-PL" sz="4800" spc="150" dirty="0" err="1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CrossFireX</a:t>
            </a:r>
            <a:endParaRPr lang="pl-PL" sz="4800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4" name="Obraz 13" descr="ati_crossfire.bm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760" y="214290"/>
            <a:ext cx="1071570" cy="1110842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5" name="Obraz 14" descr="ati_crossfirex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206" y="214290"/>
            <a:ext cx="1214446" cy="1127700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16" name="Slajd 34.wav">
            <a:hlinkClick r:id="" action="ppaction://media"/>
          </p:cNvPr>
          <p:cNvPicPr>
            <a:picLocks noRot="1" noChangeAspect="1"/>
          </p:cNvPicPr>
          <p:nvPr>
            <a:wavAudioFile r:embed="rId1" name="Slajd 34.wav"/>
          </p:nvPr>
        </p:nvPicPr>
        <p:blipFill>
          <a:blip r:embed="rId6"/>
          <a:stretch>
            <a:fillRect/>
          </a:stretch>
        </p:blipFill>
        <p:spPr>
          <a:xfrm>
            <a:off x="4357686" y="635795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42910" y="1571612"/>
            <a:ext cx="7858180" cy="4524315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 lnSpcReduction="10000"/>
            <a:sp3d extrusionH="57150">
              <a:bevelT w="38100" h="38100" prst="angle"/>
            </a:sp3d>
          </a:bodyPr>
          <a:lstStyle/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Taktowanie procesora graficznego</a:t>
            </a:r>
          </a:p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Taktowanie pamięci</a:t>
            </a:r>
          </a:p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Rozmiar pamięci</a:t>
            </a:r>
          </a:p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Obsługiwane wersje standardów graficznych (OpenGL, DirectX)</a:t>
            </a:r>
          </a:p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Szyna danych</a:t>
            </a:r>
          </a:p>
          <a:p>
            <a:pPr marL="261938" indent="-261938">
              <a:buSzPct val="75000"/>
              <a:buFont typeface="Wingdings" pitchFamily="2" charset="2"/>
              <a:buChar char="Ø"/>
              <a:defRPr/>
            </a:pP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Obsługa </a:t>
            </a:r>
            <a:r>
              <a:rPr lang="pl-PL" sz="32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technik obróbek graficznych </a:t>
            </a:r>
            <a:r>
              <a:rPr lang="pl-PL" sz="32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(Pixel Shader, Vertex Shader itp.)</a:t>
            </a: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Na co zwrócić uwagę przy zakupie karty graficznej</a:t>
            </a:r>
            <a:endParaRPr lang="pl-PL" sz="4400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3" name="Slajd 35.wav">
            <a:hlinkClick r:id="" action="ppaction://media"/>
          </p:cNvPr>
          <p:cNvPicPr>
            <a:picLocks noRot="1" noChangeAspect="1"/>
          </p:cNvPicPr>
          <p:nvPr>
            <a:wavAudioFile r:embed="rId1" name="Slajd 35.wav"/>
          </p:nvPr>
        </p:nvPicPr>
        <p:blipFill>
          <a:blip r:embed="rId4"/>
          <a:stretch>
            <a:fillRect/>
          </a:stretch>
        </p:blipFill>
        <p:spPr>
          <a:xfrm>
            <a:off x="4429124" y="6143644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28596" y="1428736"/>
            <a:ext cx="8429684" cy="4857784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3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EVGA e-GeForce 9800 Gx2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Złącze: </a:t>
            </a:r>
            <a:r>
              <a:rPr lang="pl-PL" sz="20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PCI-Express</a:t>
            </a: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 2.0  x16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Pamięć: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1024 MB</a:t>
            </a: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  GDDR3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Szerokość magistrali pamięci: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256-bit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Taktowanie procesora:</a:t>
            </a:r>
          </a:p>
          <a:p>
            <a:pPr marL="4484688">
              <a:buSzPct val="75000"/>
              <a:defRPr/>
            </a:pPr>
            <a:r>
              <a:rPr lang="pl-PL" sz="24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600 </a:t>
            </a:r>
            <a:r>
              <a:rPr lang="pl-PL" sz="2400" b="1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MHz</a:t>
            </a:r>
            <a:endParaRPr lang="pl-PL" sz="24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Efektywne taktowanie pamięci w 3D:</a:t>
            </a:r>
          </a:p>
          <a:p>
            <a:pPr marL="4484688">
              <a:buSzPct val="75000"/>
              <a:defRPr/>
            </a:pPr>
            <a:r>
              <a:rPr lang="pl-PL" sz="24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2000 </a:t>
            </a:r>
            <a:r>
              <a:rPr lang="pl-PL" sz="2400" b="1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MHz</a:t>
            </a:r>
            <a:endParaRPr lang="pl-PL" sz="24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Pełne wsparcie dla: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Microsoft DirectX </a:t>
            </a:r>
            <a:r>
              <a:rPr lang="pl-PL" sz="2000" b="1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10.1, </a:t>
            </a:r>
            <a:endParaRPr lang="pl-PL" sz="20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484688">
              <a:buSzPct val="75000"/>
              <a:defRPr/>
            </a:pP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OpenGL 2.1,</a:t>
            </a:r>
          </a:p>
          <a:p>
            <a:pPr marL="4484688">
              <a:buSzPct val="75000"/>
              <a:defRPr/>
            </a:pP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Shader Model </a:t>
            </a:r>
            <a:r>
              <a:rPr lang="pl-PL" sz="2000" b="1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4.1</a:t>
            </a:r>
            <a:endParaRPr lang="pl-PL" sz="2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pic>
        <p:nvPicPr>
          <p:cNvPr id="9" name="Obraz 8" descr="evga_9800gx210024ddr3256bitpci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143125"/>
            <a:ext cx="3857625" cy="3857625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Tytuł 1"/>
          <p:cNvSpPr txBox="1">
            <a:spLocks/>
          </p:cNvSpPr>
          <p:nvPr/>
        </p:nvSpPr>
        <p:spPr>
          <a:xfrm>
            <a:off x="0" y="0"/>
            <a:ext cx="9144000" cy="1500188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freezing" dir="t">
                <a:rot lat="0" lon="0" rev="2700000"/>
              </a:lightRig>
            </a:scene3d>
            <a:sp3d extrusionH="25400" prstMaterial="matte">
              <a:bevelT w="88900" h="88900" prst="angle"/>
              <a:contourClr>
                <a:srgbClr val="DDDDDD"/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pl-PL" sz="32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  <a:latin typeface="Lithos Pro Regular" pitchFamily="82" charset="0"/>
              <a:ea typeface="+mj-ea"/>
              <a:cs typeface="+mj-cs"/>
            </a:endParaRPr>
          </a:p>
        </p:txBody>
      </p:sp>
      <p:sp>
        <p:nvSpPr>
          <p:cNvPr id="11" name="Tytuł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428736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2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Przykładowa karta graficzna z chipsetem GeForce firmy nVidia</a:t>
            </a:r>
            <a:endParaRPr lang="pl-PL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Przycisk akcji: Do przodu lub Następny 11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Strona główna 12">
            <a:hlinkClick r:id="rId5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36.wav">
            <a:hlinkClick r:id="" action="ppaction://media"/>
          </p:cNvPr>
          <p:cNvPicPr>
            <a:picLocks noRot="1" noChangeAspect="1"/>
          </p:cNvPicPr>
          <p:nvPr>
            <a:wavAudioFile r:embed="rId1" name="Slajd 36.wav"/>
          </p:nvPr>
        </p:nvPicPr>
        <p:blipFill>
          <a:blip r:embed="rId6"/>
          <a:stretch>
            <a:fillRect/>
          </a:stretch>
        </p:blipFill>
        <p:spPr>
          <a:xfrm>
            <a:off x="4429124" y="635795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1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250001" y="1500174"/>
            <a:ext cx="8643998" cy="4708981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spAutoFit/>
            <a:sp3d extrusionH="57150">
              <a:bevelT w="38100" h="38100" prst="angle"/>
            </a:sp3d>
          </a:bodyPr>
          <a:lstStyle/>
          <a:p>
            <a:pPr algn="ctr">
              <a:buSzPct val="75000"/>
              <a:defRPr/>
            </a:pPr>
            <a:r>
              <a:rPr lang="pl-PL" sz="3200" b="1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Sapphire  ATI Radeon HD 3870 X2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Złącze: </a:t>
            </a:r>
            <a:r>
              <a:rPr lang="pl-PL" sz="20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PCI-Express</a:t>
            </a: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 2.0  x16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Pamięć: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1024 MB</a:t>
            </a: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  GDDR3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Szerokość magistrali pamięci: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256-bit</a:t>
            </a: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Taktowanie procesora:</a:t>
            </a:r>
          </a:p>
          <a:p>
            <a:pPr marL="4484688">
              <a:buSzPct val="75000"/>
              <a:defRPr/>
            </a:pPr>
            <a:r>
              <a:rPr lang="pl-PL" sz="24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825 </a:t>
            </a:r>
            <a:r>
              <a:rPr lang="pl-PL" sz="2400" b="1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MHz</a:t>
            </a:r>
            <a:endParaRPr lang="pl-PL" sz="24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Efektywne taktowanie pamięci w 3D:</a:t>
            </a:r>
          </a:p>
          <a:p>
            <a:pPr marL="4484688">
              <a:buSzPct val="75000"/>
              <a:defRPr/>
            </a:pPr>
            <a:r>
              <a:rPr lang="pl-PL" sz="24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1800 </a:t>
            </a:r>
            <a:r>
              <a:rPr lang="pl-PL" sz="2400" b="1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MHz</a:t>
            </a:r>
            <a:endParaRPr lang="pl-PL" sz="2400" b="1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4484688"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Pełne wsparcie dla: </a:t>
            </a: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Microsoft DirectX 10.1, </a:t>
            </a:r>
          </a:p>
          <a:p>
            <a:pPr marL="4484688">
              <a:buSzPct val="75000"/>
              <a:defRPr/>
            </a:pP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OpenGL 2.0,</a:t>
            </a:r>
          </a:p>
          <a:p>
            <a:pPr marL="4484688">
              <a:buSzPct val="75000"/>
              <a:defRPr/>
            </a:pPr>
            <a:r>
              <a:rPr lang="pl-PL" sz="2000" b="1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</a:rPr>
              <a:t>Shader Model 4.1</a:t>
            </a:r>
            <a:endParaRPr lang="pl-PL" sz="20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8" name="Tytuł 1"/>
          <p:cNvSpPr txBox="1">
            <a:spLocks/>
          </p:cNvSpPr>
          <p:nvPr/>
        </p:nvSpPr>
        <p:spPr>
          <a:xfrm>
            <a:off x="0" y="0"/>
            <a:ext cx="9144000" cy="1500188"/>
          </a:xfrm>
          <a:prstGeom prst="rect">
            <a:avLst/>
          </a:prstGeom>
        </p:spPr>
        <p:txBody>
          <a:bodyPr anchor="ctr">
            <a:scene3d>
              <a:camera prst="orthographicFront"/>
              <a:lightRig rig="freezing" dir="t">
                <a:rot lat="0" lon="0" rev="2700000"/>
              </a:lightRig>
            </a:scene3d>
            <a:sp3d extrusionH="25400" prstMaterial="matte">
              <a:bevelT w="88900" h="88900" prst="angle"/>
              <a:contourClr>
                <a:srgbClr val="DDDDDD"/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endParaRPr lang="pl-PL" sz="36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  <a:latin typeface="Lithos Pro Regular" pitchFamily="82" charset="0"/>
              <a:ea typeface="+mj-ea"/>
              <a:cs typeface="+mj-cs"/>
            </a:endParaRPr>
          </a:p>
        </p:txBody>
      </p:sp>
      <p:pic>
        <p:nvPicPr>
          <p:cNvPr id="11" name="Obraz 10" descr="ATI Radeon HD 3870 x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2571750"/>
            <a:ext cx="4083050" cy="2890838"/>
          </a:xfrm>
          <a:prstGeom prst="rect">
            <a:avLst/>
          </a:prstGeom>
          <a:effectLst>
            <a:outerShdw blurRad="1270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9" name="Tytuł 8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3600" spc="150" dirty="0" smtClean="0">
                <a:solidFill>
                  <a:srgbClr val="F8F8F8"/>
                </a:solidFill>
                <a:effectLst>
                  <a:outerShdw blurRad="25400" algn="tr" rotWithShape="0">
                    <a:prstClr val="black">
                      <a:alpha val="43000"/>
                    </a:prst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Przykładowa karta graficzna z chipsetem Radeon firmy ATI</a:t>
            </a:r>
            <a:endParaRPr lang="pl-PL" dirty="0">
              <a:effectLst>
                <a:outerShdw blurRad="25400" algn="tr" rotWithShape="0">
                  <a:prstClr val="black">
                    <a:alpha val="43000"/>
                  </a:prst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Przycisk akcji: Do przodu lub Następny 11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Strona główna 12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6" name="Slajd 37.wav">
            <a:hlinkClick r:id="" action="ppaction://media"/>
          </p:cNvPr>
          <p:cNvPicPr>
            <a:picLocks noRot="1" noChangeAspect="1"/>
          </p:cNvPicPr>
          <p:nvPr>
            <a:wavAudioFile r:embed="rId1" name="Slajd 37.wav"/>
          </p:nvPr>
        </p:nvPicPr>
        <p:blipFill>
          <a:blip r:embed="rId5"/>
          <a:stretch>
            <a:fillRect/>
          </a:stretch>
        </p:blipFill>
        <p:spPr>
          <a:xfrm>
            <a:off x="4429124" y="628652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2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09031" y="2000240"/>
            <a:ext cx="7125939" cy="385765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>
            <a:no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Zdjęcia i informacje o kartach graficznych pochodzą ze stron:</a:t>
            </a:r>
          </a:p>
          <a:p>
            <a:pPr>
              <a:buSzPct val="75000"/>
              <a:defRPr/>
            </a:pPr>
            <a:r>
              <a:rPr lang="pl-PL" sz="20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  <a:hlinkClick r:id="rId3"/>
              </a:rPr>
              <a:t>http://pl.wikipedia.org/wiki/Karta_graficzna</a:t>
            </a:r>
            <a:endParaRPr lang="pl-PL" sz="20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14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r>
              <a:rPr lang="pl-PL" sz="16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  <a:hlinkClick r:id="rId4"/>
              </a:rPr>
              <a:t>http://www.google.pl/search?hl=pl&amp;q=karta+graficzna</a:t>
            </a:r>
            <a:endParaRPr lang="pl-PL" sz="16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endParaRPr lang="pl-PL" sz="12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r>
              <a:rPr lang="pl-PL" sz="28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  <a:hlinkClick r:id="rId5"/>
              </a:rPr>
              <a:t>http://images.google.com</a:t>
            </a:r>
            <a:endParaRPr lang="pl-PL" sz="28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 prezentacji wykorzystano utwór:</a:t>
            </a:r>
          </a:p>
          <a:p>
            <a:pPr>
              <a:buSzPct val="75000"/>
              <a:defRPr/>
            </a:pP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Bomfunk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</a:t>
            </a: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MC’s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– </a:t>
            </a: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Hip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Hop </a:t>
            </a:r>
            <a:r>
              <a:rPr lang="pl-PL" sz="24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Regae</a:t>
            </a:r>
            <a:endParaRPr lang="pl-PL" sz="2400" dirty="0" smtClean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r>
              <a:rPr lang="pl-PL" sz="24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 prezentacji wykorzystano lektora </a:t>
            </a:r>
            <a:r>
              <a:rPr lang="pl-PL" sz="2400" dirty="0" err="1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UniSpiker</a:t>
            </a:r>
            <a:r>
              <a:rPr lang="pl-PL" sz="2400" dirty="0" smtClean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firmy IVO Software, głos Jacek.</a:t>
            </a:r>
            <a:endParaRPr lang="pl-PL" sz="36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Bibliografia</a:t>
            </a:r>
            <a:endParaRPr lang="pl-PL" dirty="0">
              <a:effectLst>
                <a:outerShdw blurRad="25400" algn="ctr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6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3" name="Slajd 38.wav">
            <a:hlinkClick r:id="" action="ppaction://media"/>
          </p:cNvPr>
          <p:cNvPicPr>
            <a:picLocks noRot="1" noChangeAspect="1"/>
          </p:cNvPicPr>
          <p:nvPr>
            <a:wavAudioFile r:embed="rId1" name="Slajd 38.wav"/>
          </p:nvPr>
        </p:nvPicPr>
        <p:blipFill>
          <a:blip r:embed="rId7"/>
          <a:stretch>
            <a:fillRect/>
          </a:stretch>
        </p:blipFill>
        <p:spPr>
          <a:xfrm>
            <a:off x="4429124" y="6072206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2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zycisk akcji: niestandardowy 7">
            <a:hlinkClick r:id="" action="ppaction://hlinkshowjump?jump=endshow" highlightClick="1"/>
          </p:cNvPr>
          <p:cNvSpPr/>
          <p:nvPr/>
        </p:nvSpPr>
        <p:spPr>
          <a:xfrm>
            <a:off x="597275" y="4286256"/>
            <a:ext cx="4127529" cy="928694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4800000">
              <a:rot lat="0" lon="3000000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0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6500" b="1" spc="2000" dirty="0" smtClean="0">
                <a:solidFill>
                  <a:schemeClr val="tx1"/>
                </a:solidFill>
                <a:effectLst>
                  <a:outerShdw blurRad="88900" dist="101600" dir="2700000" algn="ctr" rotWithShape="0">
                    <a:srgbClr val="000000">
                      <a:alpha val="30000"/>
                    </a:srgbClr>
                  </a:outerShdw>
                </a:effectLst>
              </a:rPr>
              <a:t>TAK</a:t>
            </a:r>
            <a:endParaRPr lang="pl-PL" sz="6500" b="1" spc="2000" dirty="0">
              <a:solidFill>
                <a:schemeClr val="tx1"/>
              </a:solidFill>
              <a:effectLst>
                <a:outerShdw blurRad="88900" dist="101600" dir="2700000" algn="ctr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Przycisk akcji: niestandardowy 8">
            <a:hlinkClick r:id="rId3" action="ppaction://hlinksldjump" highlightClick="1"/>
          </p:cNvPr>
          <p:cNvSpPr/>
          <p:nvPr/>
        </p:nvSpPr>
        <p:spPr>
          <a:xfrm>
            <a:off x="4419192" y="4286256"/>
            <a:ext cx="4127534" cy="928694"/>
          </a:xfrm>
          <a:prstGeom prst="actionButtonBlank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54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4800000">
              <a:rot lat="0" lon="18599986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360000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l-PL" sz="6500" b="1" spc="2000" dirty="0" err="1" smtClean="0">
                <a:solidFill>
                  <a:schemeClr val="tx1"/>
                </a:solidFill>
                <a:effectLst>
                  <a:outerShdw blurRad="101600" dist="88900" dir="2700000" algn="ctr" rotWithShape="0">
                    <a:srgbClr val="000000">
                      <a:alpha val="30000"/>
                    </a:srgbClr>
                  </a:outerShdw>
                </a:effectLst>
              </a:rPr>
              <a:t>NIe</a:t>
            </a:r>
            <a:endParaRPr lang="pl-PL" sz="6500" b="1" spc="2000" dirty="0">
              <a:solidFill>
                <a:schemeClr val="tx1"/>
              </a:solidFill>
              <a:effectLst>
                <a:outerShdw blurRad="101600" dist="88900" dir="2700000" algn="ctr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1" name="Tytuł 10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tabLst>
                <a:tab pos="6905625" algn="l"/>
              </a:tabLst>
              <a:defRPr/>
            </a:pPr>
            <a:r>
              <a:rPr lang="pl-PL" sz="6500" dirty="0" smtClean="0">
                <a:solidFill>
                  <a:schemeClr val="tx1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Zakończenie</a:t>
            </a:r>
            <a:endParaRPr lang="pl-PL" sz="6500" dirty="0">
              <a:solidFill>
                <a:schemeClr val="tx1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995361" y="2071678"/>
            <a:ext cx="7153279" cy="1571636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46800" bIns="46800" anchor="ctr">
            <a:normAutofit/>
            <a:sp3d extrusionH="57150">
              <a:bevelT w="38100" h="38100" prst="angle"/>
            </a:sp3d>
          </a:bodyPr>
          <a:lstStyle/>
          <a:p>
            <a:pPr algn="ctr">
              <a:defRPr/>
            </a:pPr>
            <a:r>
              <a:rPr lang="pl-PL" sz="4000" dirty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Czy rzeczywiście chcesz zakończyć prezentację?</a:t>
            </a:r>
            <a:endParaRPr lang="pl-PL" sz="40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3" name="Przycisk akcji: Strona główna 12">
            <a:hlinkClick r:id="rId3" action="ppaction://hlinksldjump" highlightClick="1"/>
          </p:cNvPr>
          <p:cNvSpPr/>
          <p:nvPr/>
        </p:nvSpPr>
        <p:spPr>
          <a:xfrm>
            <a:off x="843120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4" name="Przycisk akcji: Wstecz lub Poprzedni 13">
            <a:hlinkClick r:id="" action="ppaction://hlinkshowjump?jump=previousslide" highlightClick="1"/>
          </p:cNvPr>
          <p:cNvSpPr/>
          <p:nvPr/>
        </p:nvSpPr>
        <p:spPr>
          <a:xfrm>
            <a:off x="7786710" y="6145200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0" name="Slajd 39.wav">
            <a:hlinkClick r:id="" action="ppaction://media"/>
          </p:cNvPr>
          <p:cNvPicPr>
            <a:picLocks noRot="1" noChangeAspect="1"/>
          </p:cNvPicPr>
          <p:nvPr>
            <a:wavAudioFile r:embed="rId1" name="Slajd 39.wav"/>
          </p:nvPr>
        </p:nvPicPr>
        <p:blipFill>
          <a:blip r:embed="rId4"/>
          <a:stretch>
            <a:fillRect/>
          </a:stretch>
        </p:blipFill>
        <p:spPr>
          <a:xfrm>
            <a:off x="4429124" y="5643578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0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42844" y="1643050"/>
            <a:ext cx="8858312" cy="4893647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Ins="3600000" anchor="ctr">
            <a:normAutofit fontScale="85000" lnSpcReduction="10000"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Większość kart graficznych (i wszystkie współczesne) składają się z następujących elementów: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Procesor graficzny (GPU) 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Pamięć obrazu – </a:t>
            </a: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VideoRAM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(VRAM)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Pamięć ROM 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DAC (z ang. </a:t>
            </a: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Digital-to-Analog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</a:t>
            </a: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Converter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Interfejs do systemu komputerowego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Interfejs na slocie karty graficznej</a:t>
            </a:r>
          </a:p>
          <a:p>
            <a:pPr>
              <a:buSzPct val="75000"/>
              <a:defRPr/>
            </a:pPr>
            <a:endParaRPr lang="pl-PL" sz="2400" dirty="0"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  <a:p>
            <a:pPr>
              <a:buSzPct val="75000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Wiele z kart graficznych posiada także: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 err="1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Framegrabber</a:t>
            </a: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</a:t>
            </a:r>
          </a:p>
          <a:p>
            <a:pPr>
              <a:buSzPct val="75000"/>
              <a:buFont typeface="Wingdings" pitchFamily="2" charset="2"/>
              <a:buChar char="Ø"/>
              <a:defRPr/>
            </a:pPr>
            <a:r>
              <a:rPr lang="pl-PL" sz="2400" dirty="0"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Procesor wideo</a:t>
            </a:r>
          </a:p>
        </p:txBody>
      </p:sp>
      <p:pic>
        <p:nvPicPr>
          <p:cNvPr id="13" name="Picture 4" descr="kart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2732574"/>
            <a:ext cx="3429024" cy="256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10" name="Tytuł 9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500174"/>
          </a:xfrm>
        </p:spPr>
        <p:txBody>
          <a:bodyPr lIns="0" tIns="0" rIns="0" bIns="0"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800" spc="150" dirty="0" smtClean="0">
                <a:solidFill>
                  <a:srgbClr val="F8F8F8"/>
                </a:solidFill>
                <a:effectLst>
                  <a:outerShdw blurRad="25400" algn="ctr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  <a:ea typeface="+mn-ea"/>
                <a:cs typeface="+mn-cs"/>
              </a:rPr>
              <a:t>Budowa karty graficznej</a:t>
            </a:r>
            <a:endParaRPr lang="pl-PL" sz="4400" dirty="0">
              <a:effectLst>
                <a:outerShdw blurRad="25400" algn="ctr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9" name="Przycisk akcji: Do przodu lub Następny 8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4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2" name="Przycisk akcji: Wstecz lub Poprzedni 11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cxnSp>
        <p:nvCxnSpPr>
          <p:cNvPr id="16" name="Łącznik prosty ze strzałką 15"/>
          <p:cNvCxnSpPr/>
          <p:nvPr/>
        </p:nvCxnSpPr>
        <p:spPr>
          <a:xfrm>
            <a:off x="5286380" y="3143248"/>
            <a:ext cx="2286016" cy="785818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arrow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/>
          <p:cNvCxnSpPr/>
          <p:nvPr/>
        </p:nvCxnSpPr>
        <p:spPr>
          <a:xfrm>
            <a:off x="4643438" y="3714752"/>
            <a:ext cx="2286016" cy="357190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arrow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Łącznik prosty ze strzałką 21"/>
          <p:cNvCxnSpPr/>
          <p:nvPr/>
        </p:nvCxnSpPr>
        <p:spPr>
          <a:xfrm flipV="1">
            <a:off x="5357818" y="4429132"/>
            <a:ext cx="1428760" cy="357190"/>
          </a:xfrm>
          <a:prstGeom prst="straightConnector1">
            <a:avLst/>
          </a:prstGeom>
          <a:ln w="76200" cap="sq" cmpd="sng">
            <a:solidFill>
              <a:srgbClr val="FF0000"/>
            </a:solidFill>
            <a:prstDash val="solid"/>
            <a:round/>
            <a:headEnd w="sm" len="sm"/>
            <a:tailEnd type="arrow"/>
          </a:ln>
          <a:effectLst>
            <a:glow rad="101600">
              <a:srgbClr val="FF0000">
                <a:alpha val="60000"/>
              </a:srgbClr>
            </a:glow>
            <a:outerShdw blurRad="127000" dist="200660" dir="2700000" algn="ctr" rotWithShape="0">
              <a:srgbClr val="000000">
                <a:alpha val="30000"/>
              </a:srgbClr>
            </a:outerShdw>
          </a:effectLst>
          <a:scene3d>
            <a:camera prst="orthographicFront"/>
            <a:lightRig rig="harsh" dir="t">
              <a:rot lat="0" lon="0" rev="2700000"/>
            </a:lightRig>
          </a:scene3d>
          <a:sp3d prstMaterial="plastic">
            <a:bevelT prst="angle"/>
            <a:bevelB prst="angle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Slajd 4.wav">
            <a:hlinkClick r:id="" action="ppaction://media"/>
          </p:cNvPr>
          <p:cNvPicPr>
            <a:picLocks noRot="1" noChangeAspect="1"/>
          </p:cNvPicPr>
          <p:nvPr>
            <a:wavAudioFile r:embed="rId1" name="Slajd 4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81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1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14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8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zycisk akcji: Do przodu lub Następny 4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6" name="Przycisk akcji: Strona główna 5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7" name="Przycisk akcji: Wstecz lub Poprzedni 6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638303" y="1857364"/>
            <a:ext cx="5867395" cy="378565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46800" bIns="46800" anchor="t" anchorCtr="0">
            <a:normAutofit/>
            <a:sp3d extrusionH="57150">
              <a:bevelT w="38100" h="38100" prst="angle"/>
            </a:sp3d>
          </a:bodyPr>
          <a:lstStyle/>
          <a:p>
            <a:pPr>
              <a:defRPr/>
            </a:pPr>
            <a:endParaRPr lang="pl-PL" sz="40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857364"/>
          </a:xfrm>
        </p:spPr>
        <p:txBody>
          <a:bodyPr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5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Zasada działania karty graficznej</a:t>
            </a:r>
            <a:endParaRPr lang="pl-PL" sz="5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9" name="jobraz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14546" y="1928801"/>
            <a:ext cx="4714908" cy="3536181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zycisk akcji: Do przodu lub Następny 4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6" name="Przycisk akcji: Strona główna 5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7" name="Przycisk akcji: Wstecz lub Poprzedni 6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638303" y="1857364"/>
            <a:ext cx="5867395" cy="3785652"/>
          </a:xfrm>
          <a:prstGeom prst="rect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2700000" scaled="0"/>
          </a:gradFill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tIns="46800" bIns="46800" anchor="t" anchorCtr="0">
            <a:normAutofit/>
            <a:sp3d extrusionH="57150">
              <a:bevelT w="38100" h="38100" prst="angle"/>
            </a:sp3d>
          </a:bodyPr>
          <a:lstStyle/>
          <a:p>
            <a:pPr>
              <a:defRPr/>
            </a:pPr>
            <a:endParaRPr lang="pl-PL" sz="40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10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857364"/>
          </a:xfrm>
        </p:spPr>
        <p:txBody>
          <a:bodyPr>
            <a:noAutofit/>
            <a:scene3d>
              <a:camera prst="orthographicFront">
                <a:rot lat="20394000" lon="19866000" rev="654000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5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Montaż karty graficznej</a:t>
            </a:r>
            <a:endParaRPr lang="pl-PL" sz="5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8" name="igraf.avi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90734" y="1928803"/>
            <a:ext cx="4762532" cy="3571899"/>
          </a:xfrm>
          <a:prstGeom prst="rect">
            <a:avLst/>
          </a:prstGeom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44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Złącza DVI i </a:t>
            </a:r>
            <a:r>
              <a:rPr lang="pl-PL" sz="4400" spc="150" dirty="0" err="1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D-Sub</a:t>
            </a:r>
            <a:endParaRPr lang="pl-PL" sz="44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50783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ctr">
            <a:sp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54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Złącza te zamieniają sygnał cyfrowy na analogowy (</a:t>
            </a:r>
            <a:r>
              <a:rPr lang="pl-PL" sz="5400" dirty="0" err="1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D-Sub</a:t>
            </a:r>
            <a:r>
              <a:rPr lang="pl-PL" sz="5400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 i odwrotnie (DVI). Podpinamy do nich monitor</a:t>
            </a:r>
            <a:endParaRPr lang="pl-PL" sz="5400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7" name="Slajd 7.wav">
            <a:hlinkClick r:id="" action="ppaction://media"/>
          </p:cNvPr>
          <p:cNvPicPr>
            <a:picLocks noRot="1" noChangeAspect="1"/>
          </p:cNvPicPr>
          <p:nvPr>
            <a:wavAudioFile r:embed="rId1" name="Slajd 7.wav"/>
          </p:nvPr>
        </p:nvPicPr>
        <p:blipFill>
          <a:blip r:embed="rId4"/>
          <a:stretch>
            <a:fillRect/>
          </a:stretch>
        </p:blipFill>
        <p:spPr>
          <a:xfrm>
            <a:off x="4357686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7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Złącze DVI</a:t>
            </a:r>
            <a:endParaRPr lang="pl-PL" sz="65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50783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anchor="t" anchorCtr="0">
            <a:normAutofit/>
            <a:sp3d extrusionH="57150">
              <a:bevelT w="38100" h="38100" prst="angle"/>
            </a:sp3d>
          </a:bodyPr>
          <a:lstStyle/>
          <a:p>
            <a:pPr>
              <a:buSzPct val="75000"/>
              <a:defRPr/>
            </a:pPr>
            <a:r>
              <a:rPr lang="pl-PL" sz="28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cyfrowe służące do łączenia monitorów LCD ze złączem DVI (nie wszystkie monitory LCD takie złącze posiadają, możemy również użyć przejściówki z DVI na </a:t>
            </a:r>
            <a:r>
              <a:rPr lang="pl-PL" sz="2800" b="1" dirty="0" err="1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D-Sub</a:t>
            </a:r>
            <a:r>
              <a:rPr lang="pl-PL" sz="28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)</a:t>
            </a:r>
            <a:endParaRPr lang="pl-PL" sz="2800" b="1" dirty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1026" name="Picture 2" descr="Złacze kabla DVI do karty graficznej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6510" y="3558910"/>
            <a:ext cx="3170980" cy="251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Slajd 8.wav">
            <a:hlinkClick r:id="" action="ppaction://media"/>
          </p:cNvPr>
          <p:cNvPicPr>
            <a:picLocks noRot="1" noChangeAspect="1"/>
          </p:cNvPicPr>
          <p:nvPr>
            <a:wavAudioFile r:embed="rId1" name="Slajd 8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2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ytuł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1563"/>
          </a:xfrm>
        </p:spPr>
        <p:txBody>
          <a:bodyPr>
            <a:noAutofit/>
            <a:scene3d>
              <a:camera prst="orthographicFront">
                <a:rot lat="20393993" lon="19865995" rev="653997"/>
              </a:camera>
              <a:lightRig rig="freezing" dir="t">
                <a:rot lat="0" lon="0" rev="2700000"/>
              </a:lightRig>
            </a:scene3d>
            <a:sp3d prstMaterial="matte">
              <a:bevelT w="88900" h="88900" prst="angle"/>
              <a:bevelB w="88900" h="88900" prst="angle"/>
              <a:contourClr>
                <a:srgbClr val="DDDDDD"/>
              </a:contourClr>
            </a:sp3d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pl-PL" sz="6500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Warianty DVI</a:t>
            </a:r>
            <a:endParaRPr lang="pl-PL" sz="6500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17" name="Prostokąt 16"/>
          <p:cNvSpPr/>
          <p:nvPr/>
        </p:nvSpPr>
        <p:spPr bwMode="auto">
          <a:xfrm>
            <a:off x="392877" y="1285860"/>
            <a:ext cx="8358246" cy="5078313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75000"/>
                </a:schemeClr>
              </a:gs>
              <a:gs pos="90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>
            <a:headEnd/>
            <a:tailEnd/>
          </a:ln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Ins="2304000" anchor="t" anchorCtr="0">
            <a:normAutofit fontScale="77500" lnSpcReduction="20000"/>
            <a:sp3d extrusionH="57150">
              <a:bevelT w="38100" h="38100" prst="angle"/>
            </a:sp3d>
          </a:bodyPr>
          <a:lstStyle/>
          <a:p>
            <a:pPr>
              <a:buSzPct val="75000"/>
              <a:tabLst>
                <a:tab pos="6542088" algn="l"/>
              </a:tabLst>
              <a:defRPr/>
            </a:pPr>
            <a:r>
              <a:rPr lang="pl-PL" sz="3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Złącze DVI występuje w 3 wariantach:</a:t>
            </a:r>
          </a:p>
          <a:p>
            <a:pPr marL="361950" indent="-361950">
              <a:buSzPct val="75000"/>
              <a:buFont typeface="Arial" pitchFamily="34" charset="0"/>
              <a:buChar char="•"/>
              <a:tabLst>
                <a:tab pos="6542088" algn="l"/>
              </a:tabLst>
              <a:defRPr/>
            </a:pPr>
            <a:r>
              <a:rPr lang="pl-PL" sz="3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DVI-I - przesyła zarówno dane cyfrowe, jak i analogowe. Po zastosowaniu właściwej przejściówki można je połączyć ze zwykłym złączem </a:t>
            </a:r>
            <a:r>
              <a:rPr lang="pl-PL" sz="3200" b="1" dirty="0" err="1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D-Sub</a:t>
            </a:r>
            <a:r>
              <a:rPr lang="pl-PL" sz="3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 karty graficznej.</a:t>
            </a:r>
          </a:p>
          <a:p>
            <a:pPr marL="361950" indent="-361950">
              <a:buSzPct val="75000"/>
              <a:buFont typeface="Arial" pitchFamily="34" charset="0"/>
              <a:buChar char="•"/>
              <a:tabLst>
                <a:tab pos="6542088" algn="l"/>
              </a:tabLst>
              <a:defRPr/>
            </a:pPr>
            <a:r>
              <a:rPr lang="pl-PL" sz="3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DVI-D - przesyła tylko dane cyfrowe, zapewnia najwyższą jakość obrazu ze wszystkich złącz typu DVI, jest w pełni kompatybilne z HDMI.</a:t>
            </a:r>
          </a:p>
          <a:p>
            <a:pPr marL="361950" indent="-361950">
              <a:buSzPct val="75000"/>
              <a:buFont typeface="Arial" pitchFamily="34" charset="0"/>
              <a:buChar char="•"/>
              <a:tabLst>
                <a:tab pos="6542088" algn="l"/>
              </a:tabLst>
              <a:defRPr/>
            </a:pPr>
            <a:r>
              <a:rPr lang="pl-PL" sz="3200" b="1" dirty="0" smtClean="0">
                <a:solidFill>
                  <a:schemeClr val="tx1"/>
                </a:solidFill>
                <a:effectLst>
                  <a:outerShdw blurRad="127000" dist="200660" dir="2700000" algn="ctr" rotWithShape="0">
                    <a:srgbClr val="000000">
                      <a:alpha val="30000"/>
                    </a:srgbClr>
                  </a:outerShdw>
                </a:effectLst>
                <a:ea typeface="Times New Roman" pitchFamily="18" charset="0"/>
                <a:cs typeface="Arial" pitchFamily="34" charset="0"/>
              </a:rPr>
              <a:t>DVI-A - przesyła tylko dane analogowe. </a:t>
            </a:r>
          </a:p>
        </p:txBody>
      </p:sp>
      <p:sp>
        <p:nvSpPr>
          <p:cNvPr id="10" name="Przycisk akcji: Do przodu lub Następny 9">
            <a:hlinkClick r:id="" action="ppaction://hlinkshowjump?jump=nextslide" highlightClick="1"/>
          </p:cNvPr>
          <p:cNvSpPr/>
          <p:nvPr/>
        </p:nvSpPr>
        <p:spPr>
          <a:xfrm>
            <a:off x="8429652" y="6143620"/>
            <a:ext cx="571504" cy="571504"/>
          </a:xfrm>
          <a:prstGeom prst="actionButtonForwardNext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1" name="Przycisk akcji: Strona główna 10">
            <a:hlinkClick r:id="rId3" action="ppaction://hlinksldjump" highlightClick="1"/>
          </p:cNvPr>
          <p:cNvSpPr/>
          <p:nvPr/>
        </p:nvSpPr>
        <p:spPr>
          <a:xfrm>
            <a:off x="7786710" y="6143644"/>
            <a:ext cx="571504" cy="571504"/>
          </a:xfrm>
          <a:prstGeom prst="actionButtonHome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sp>
        <p:nvSpPr>
          <p:cNvPr id="13" name="Przycisk akcji: Wstecz lub Poprzedni 12">
            <a:hlinkClick r:id="" action="ppaction://hlinkshowjump?jump=previousslide" highlightClick="1"/>
          </p:cNvPr>
          <p:cNvSpPr/>
          <p:nvPr/>
        </p:nvSpPr>
        <p:spPr>
          <a:xfrm>
            <a:off x="7143768" y="6143644"/>
            <a:ext cx="571504" cy="571504"/>
          </a:xfrm>
          <a:prstGeom prst="actionButtonBackPrevious">
            <a:avLst/>
          </a:prstGeom>
          <a:gradFill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l-PL" dirty="0"/>
          </a:p>
        </p:txBody>
      </p:sp>
      <p:pic>
        <p:nvPicPr>
          <p:cNvPr id="2050" name="Picture 2" descr="Rodzaje złącz DVI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1900" y="1714488"/>
            <a:ext cx="2149574" cy="423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90500" dist="200660" dir="2700000" algn="ctr" rotWithShape="0">
              <a:srgbClr val="000000">
                <a:alpha val="30000"/>
              </a:srgbClr>
            </a:outerShdw>
          </a:effectLst>
        </p:spPr>
      </p:pic>
      <p:pic>
        <p:nvPicPr>
          <p:cNvPr id="8" name="Slajd 9.wav">
            <a:hlinkClick r:id="" action="ppaction://media"/>
          </p:cNvPr>
          <p:cNvPicPr>
            <a:picLocks noRot="1" noChangeAspect="1"/>
          </p:cNvPicPr>
          <p:nvPr>
            <a:wavAudioFile r:embed="rId1" name="Slajd 9.wav"/>
          </p:nvPr>
        </p:nvPicPr>
        <p:blipFill>
          <a:blip r:embed="rId5"/>
          <a:stretch>
            <a:fillRect/>
          </a:stretch>
        </p:blipFill>
        <p:spPr>
          <a:xfrm>
            <a:off x="4429124" y="6553200"/>
            <a:ext cx="304800" cy="304800"/>
          </a:xfrm>
          <a:prstGeom prst="rect">
            <a:avLst/>
          </a:prstGeom>
        </p:spPr>
      </p:pic>
      <p:sp>
        <p:nvSpPr>
          <p:cNvPr id="9" name="Prostokąt 8"/>
          <p:cNvSpPr/>
          <p:nvPr/>
        </p:nvSpPr>
        <p:spPr bwMode="auto">
          <a:xfrm>
            <a:off x="6500826" y="1714488"/>
            <a:ext cx="2143140" cy="1714512"/>
          </a:xfrm>
          <a:prstGeom prst="rect">
            <a:avLst/>
          </a:prstGeom>
          <a:noFill/>
          <a:ln w="76200" cap="sq">
            <a:solidFill>
              <a:srgbClr val="FF0000"/>
            </a:solidFill>
            <a:bevel/>
            <a:headEnd/>
            <a:tailEnd/>
          </a:ln>
          <a:scene3d>
            <a:camera prst="orthographicFront">
              <a:rot lat="0" lon="0" rev="0"/>
            </a:camera>
            <a:lightRig rig="soft" dir="tl">
              <a:rot lat="0" lon="0" rev="2700000"/>
            </a:lightRig>
          </a:scene3d>
          <a:sp3d prstMaterial="matte">
            <a:bevelT prst="angle"/>
            <a:bevelB prst="angle"/>
          </a:sp3d>
        </p:spPr>
        <p:style>
          <a:lnRef idx="0">
            <a:schemeClr val="accent4"/>
          </a:lnRef>
          <a:fillRef idx="1002">
            <a:schemeClr val="dk1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 anchor="t" anchorCtr="0">
            <a:normAutofit/>
            <a:sp3d extrusionH="57150">
              <a:bevelT w="38100" h="38100" prst="angle"/>
            </a:sp3d>
          </a:bodyPr>
          <a:lstStyle/>
          <a:p>
            <a:pPr algn="ctr">
              <a:buSzPct val="75000"/>
            </a:pPr>
            <a:endParaRPr lang="pl-PL" sz="4000" b="1" dirty="0" smtClean="0">
              <a:solidFill>
                <a:schemeClr val="tx1"/>
              </a:solidFill>
              <a:effectLst>
                <a:outerShdw blurRad="127000" dist="200660" dir="2700000" algn="ctr" rotWithShape="0">
                  <a:srgbClr val="000000">
                    <a:alpha val="30000"/>
                  </a:srgbClr>
                </a:outerShdw>
              </a:effectLst>
              <a:ea typeface="Times New Roman" pitchFamily="18" charset="0"/>
              <a:cs typeface="Arial" pitchFamily="34" charset="0"/>
            </a:endParaRP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1" nodeType="withEffect">
                                  <p:stCondLst>
                                    <p:cond delay="13600"/>
                                  </p:stCondLst>
                                  <p:childTnLst>
                                    <p:animMotion origin="layout" path="M 5E-6 3.52601E-6 L 0.00261 0.25063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12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2330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0000" y="49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3" nodeType="withEffect">
                                  <p:stCondLst>
                                    <p:cond delay="23300"/>
                                  </p:stCondLst>
                                  <p:childTnLst>
                                    <p:animMotion origin="layout" path="M 0.00261 0.25063 L 0.00261 0.4184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4" nodeType="withEffect">
                                  <p:stCondLst>
                                    <p:cond delay="26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9" grpId="0" animBg="1"/>
      <p:bldP spid="9" grpId="1" animBg="1"/>
      <p:bldP spid="9" grpId="2" animBg="1"/>
      <p:bldP spid="9" grpId="3" animBg="1"/>
      <p:bldP spid="9" grpId="4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erzchołek">
  <a:themeElements>
    <a:clrScheme name="Niestandardowy 1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C9E2EB"/>
      </a:hlink>
      <a:folHlink>
        <a:srgbClr val="C9E2EB"/>
      </a:folHlink>
    </a:clrScheme>
    <a:fontScheme name="Niestandardowy 1">
      <a:majorFont>
        <a:latin typeface="Lithos Pro Regular"/>
        <a:ea typeface=""/>
        <a:cs typeface=""/>
      </a:majorFont>
      <a:minorFont>
        <a:latin typeface="Lithos Pro Regular"/>
        <a:ea typeface=""/>
        <a:cs typeface=""/>
      </a:minorFont>
    </a:fontScheme>
    <a:fmtScheme name="Wierzchołek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 bwMode="auto">
        <a:gradFill flip="none" rotWithShape="1">
          <a:gsLst>
            <a:gs pos="0">
              <a:schemeClr val="accent4">
                <a:lumMod val="50000"/>
              </a:schemeClr>
            </a:gs>
            <a:gs pos="50000">
              <a:schemeClr val="accent4">
                <a:lumMod val="75000"/>
              </a:schemeClr>
            </a:gs>
            <a:gs pos="90000">
              <a:schemeClr val="accent4">
                <a:lumMod val="50000"/>
              </a:schemeClr>
            </a:gs>
          </a:gsLst>
          <a:lin ang="18900000" scaled="1"/>
          <a:tileRect/>
        </a:gradFill>
        <a:ln>
          <a:headEnd/>
          <a:tailEnd/>
        </a:ln>
      </a:spPr>
      <a:bodyPr wrap="square" anchor="t" anchorCtr="0">
        <a:normAutofit/>
        <a:sp3d extrusionH="57150">
          <a:bevelT w="38100" h="38100" prst="angle"/>
        </a:sp3d>
      </a:bodyPr>
      <a:lstStyle>
        <a:defPPr>
          <a:buSzPct val="75000"/>
          <a:defRPr sz="4000" b="1" dirty="0" smtClean="0">
            <a:solidFill>
              <a:schemeClr val="tx1"/>
            </a:solidFill>
            <a:effectLst>
              <a:outerShdw blurRad="127000" dist="200660" dir="2700000" algn="ctr" rotWithShape="0">
                <a:srgbClr val="000000">
                  <a:alpha val="30000"/>
                </a:srgbClr>
              </a:outerShdw>
            </a:effectLst>
            <a:ea typeface="Times New Roman" pitchFamily="18" charset="0"/>
            <a:cs typeface="Arial" pitchFamily="34" charset="0"/>
          </a:defRPr>
        </a:defPPr>
      </a:lstStyle>
      <a:style>
        <a:lnRef idx="0">
          <a:schemeClr val="accent4"/>
        </a:lnRef>
        <a:fillRef idx="1002">
          <a:schemeClr val="dk1"/>
        </a:fillRef>
        <a:effectRef idx="3">
          <a:schemeClr val="accent4"/>
        </a:effectRef>
        <a:fontRef idx="minor">
          <a:schemeClr val="lt1"/>
        </a:fontRef>
      </a:style>
    </a:spDef>
    <a:lnDef>
      <a:spPr>
        <a:ln w="76200" cap="sq" cmpd="sng">
          <a:solidFill>
            <a:srgbClr val="FF0000"/>
          </a:solidFill>
          <a:prstDash val="solid"/>
          <a:round/>
          <a:headEnd w="sm" len="sm"/>
          <a:tailEnd type="stealth" w="lg" len="lg"/>
        </a:ln>
        <a:effectLst>
          <a:glow rad="101600">
            <a:srgbClr val="FF0000">
              <a:alpha val="60000"/>
            </a:srgbClr>
          </a:glow>
          <a:outerShdw blurRad="127000" dist="200660" dir="2700000" algn="ctr" rotWithShape="0">
            <a:srgbClr val="000000">
              <a:alpha val="30000"/>
            </a:srgbClr>
          </a:outerShdw>
        </a:effectLst>
        <a:scene3d>
          <a:camera prst="orthographicFront"/>
          <a:lightRig rig="harsh" dir="t">
            <a:rot lat="0" lon="0" rev="2700000"/>
          </a:lightRig>
        </a:scene3d>
        <a:sp3d prstMaterial="plastic">
          <a:bevelT prst="angle"/>
          <a:bevelB prst="angle"/>
        </a:sp3d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lIns="0" tIns="0" rIns="0" bIns="0" anchor="ctr">
        <a:normAutofit/>
        <a:scene3d>
          <a:camera prst="orthographicFront">
            <a:rot lat="20394000" lon="19866000" rev="654000"/>
          </a:camera>
          <a:lightRig rig="freezing" dir="t">
            <a:rot lat="0" lon="0" rev="2700000"/>
          </a:lightRig>
        </a:scene3d>
        <a:sp3d prstMaterial="matte">
          <a:bevelT w="88900" h="88900" prst="angle"/>
          <a:bevelB w="88900" h="88900" prst="angle"/>
          <a:contourClr>
            <a:srgbClr val="DDDDDD"/>
          </a:contourClr>
        </a:sp3d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5400" b="1" i="0" u="none" strike="noStrike" kern="1200" cap="none" spc="150" normalizeH="0" baseline="0" noProof="0" dirty="0" smtClean="0">
            <a:ln w="11430"/>
            <a:solidFill>
              <a:srgbClr val="F8F8F8"/>
            </a:solidFill>
            <a:effectLst>
              <a:outerShdw blurRad="25400" algn="tl" rotWithShape="0">
                <a:srgbClr val="000000">
                  <a:alpha val="43000"/>
                </a:srgbClr>
              </a:outerShdw>
              <a:reflection blurRad="6350" stA="55000" endA="300" endPos="45500" dir="5400000" sy="-100000" algn="bl" rotWithShape="0"/>
            </a:effectLst>
            <a:uLnTx/>
            <a:uFillTx/>
            <a:latin typeface="Lithos Pro Regular" pitchFamily="82" charset="0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1502</TotalTime>
  <Words>1142</Words>
  <Application>Microsoft Office PowerPoint</Application>
  <PresentationFormat>Pokaz na ekranie (4:3)</PresentationFormat>
  <Paragraphs>203</Paragraphs>
  <Slides>39</Slides>
  <Notes>2</Notes>
  <HiddenSlides>0</HiddenSlides>
  <MMClips>40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7" baseType="lpstr">
      <vt:lpstr>Arial</vt:lpstr>
      <vt:lpstr>Lithos Pro Regular</vt:lpstr>
      <vt:lpstr>Times New Roman</vt:lpstr>
      <vt:lpstr>Wingdings</vt:lpstr>
      <vt:lpstr>Calibri</vt:lpstr>
      <vt:lpstr>Wingdings 2</vt:lpstr>
      <vt:lpstr>Wingdings 3</vt:lpstr>
      <vt:lpstr>Wierzchołek</vt:lpstr>
      <vt:lpstr>Karty Graficzne</vt:lpstr>
      <vt:lpstr>Co to jest karta graficzna</vt:lpstr>
      <vt:lpstr>Do czego służy karta graficzna</vt:lpstr>
      <vt:lpstr>Budowa karty graficznej</vt:lpstr>
      <vt:lpstr>Zasada działania karty graficznej</vt:lpstr>
      <vt:lpstr>Montaż karty graficznej</vt:lpstr>
      <vt:lpstr>Złącza DVI i D-Sub</vt:lpstr>
      <vt:lpstr>Złącze DVI</vt:lpstr>
      <vt:lpstr>Warianty DVI</vt:lpstr>
      <vt:lpstr>Złącza DVI na karcie graficznej</vt:lpstr>
      <vt:lpstr>Złącze D-Sub</vt:lpstr>
      <vt:lpstr>Złącze D-Sub na karcie graficznej</vt:lpstr>
      <vt:lpstr>Złącza AGP i PCI-Express</vt:lpstr>
      <vt:lpstr>Podział złącz AGP i PCI-E oraz ich przepustowości</vt:lpstr>
      <vt:lpstr>Złącze AGP</vt:lpstr>
      <vt:lpstr>Złącze PCI-Express</vt:lpstr>
      <vt:lpstr>AGP kontra PCI-Express</vt:lpstr>
      <vt:lpstr>Firmy produkujące karty graficzne</vt:lpstr>
      <vt:lpstr>Producenci kart graficznych</vt:lpstr>
      <vt:lpstr>Podstawowe techniki obróbki graficznej</vt:lpstr>
      <vt:lpstr>Alpha Blending</vt:lpstr>
      <vt:lpstr>Anisotropic filtering (AF)</vt:lpstr>
      <vt:lpstr>Bump Mapping (BumpMap)</vt:lpstr>
      <vt:lpstr>Efekty cząsteczkowe</vt:lpstr>
      <vt:lpstr>Full Screen Anti-Aliasing (FSAA, AA)</vt:lpstr>
      <vt:lpstr>HDR (High-Precision Dynamic Range)</vt:lpstr>
      <vt:lpstr>Pixel Shader (PS)</vt:lpstr>
      <vt:lpstr>Vertex Shader (VS)</vt:lpstr>
      <vt:lpstr>Transform &amp; Lightning (T&amp;L)</vt:lpstr>
      <vt:lpstr>OpenGL i DirectX</vt:lpstr>
      <vt:lpstr>OpenGL</vt:lpstr>
      <vt:lpstr>DirectX</vt:lpstr>
      <vt:lpstr>nVidia SLI</vt:lpstr>
      <vt:lpstr>ATI CrossFire ATI CrossFireX</vt:lpstr>
      <vt:lpstr>Na co zwrócić uwagę przy zakupie karty graficznej</vt:lpstr>
      <vt:lpstr>Przykładowa karta graficzna z chipsetem GeForce firmy nVidia</vt:lpstr>
      <vt:lpstr>Przykładowa karta graficzna z chipsetem Radeon firmy ATI</vt:lpstr>
      <vt:lpstr>Bibliografia</vt:lpstr>
      <vt:lpstr>Zakończenie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Karty Graficzne</dc:title>
  <dc:subject>Karty Graficzne</dc:subject>
  <dc:creator>Marcin Podraza</dc:creator>
  <cp:keywords>karta graficzna, karty graficzne, grafa, grafika, shader, pixel, piksel, vertex, hdr, T&amp;L, transform, lightning, DirectX, OpenGL, AF, AA, FSAA, anisotropic, anti, aliasing, anti-aliasing</cp:keywords>
  <cp:lastModifiedBy>Andrzej Jezierski</cp:lastModifiedBy>
  <cp:revision>299</cp:revision>
  <dcterms:created xsi:type="dcterms:W3CDTF">2008-05-13T18:44:32Z</dcterms:created>
  <dcterms:modified xsi:type="dcterms:W3CDTF">2008-06-08T18:04:44Z</dcterms:modified>
</cp:coreProperties>
</file>